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19" r:id="rId1"/>
  </p:sldMasterIdLst>
  <p:notesMasterIdLst>
    <p:notesMasterId r:id="rId37"/>
  </p:notesMasterIdLst>
  <p:handoutMasterIdLst>
    <p:handoutMasterId r:id="rId38"/>
  </p:handoutMasterIdLst>
  <p:sldIdLst>
    <p:sldId id="596" r:id="rId2"/>
    <p:sldId id="4363" r:id="rId3"/>
    <p:sldId id="4351" r:id="rId4"/>
    <p:sldId id="2147308626" r:id="rId5"/>
    <p:sldId id="4352" r:id="rId6"/>
    <p:sldId id="2147308630" r:id="rId7"/>
    <p:sldId id="2147308627" r:id="rId8"/>
    <p:sldId id="449" r:id="rId9"/>
    <p:sldId id="4353" r:id="rId10"/>
    <p:sldId id="4354" r:id="rId11"/>
    <p:sldId id="2147308624" r:id="rId12"/>
    <p:sldId id="4356" r:id="rId13"/>
    <p:sldId id="430" r:id="rId14"/>
    <p:sldId id="431" r:id="rId15"/>
    <p:sldId id="4362" r:id="rId16"/>
    <p:sldId id="444" r:id="rId17"/>
    <p:sldId id="433" r:id="rId18"/>
    <p:sldId id="434" r:id="rId19"/>
    <p:sldId id="4357" r:id="rId20"/>
    <p:sldId id="4361" r:id="rId21"/>
    <p:sldId id="450" r:id="rId22"/>
    <p:sldId id="4360" r:id="rId23"/>
    <p:sldId id="2147308631" r:id="rId24"/>
    <p:sldId id="4358" r:id="rId25"/>
    <p:sldId id="445" r:id="rId26"/>
    <p:sldId id="437" r:id="rId27"/>
    <p:sldId id="4359" r:id="rId28"/>
    <p:sldId id="446" r:id="rId29"/>
    <p:sldId id="447" r:id="rId30"/>
    <p:sldId id="448" r:id="rId31"/>
    <p:sldId id="429" r:id="rId32"/>
    <p:sldId id="2147308632" r:id="rId33"/>
    <p:sldId id="707" r:id="rId34"/>
    <p:sldId id="2147308633" r:id="rId35"/>
    <p:sldId id="708" r:id="rId36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tion" id="{D13D1D30-F656-1A42-92F5-27F650E7EF3B}">
          <p14:sldIdLst>
            <p14:sldId id="596"/>
            <p14:sldId id="4363"/>
            <p14:sldId id="4351"/>
            <p14:sldId id="2147308626"/>
            <p14:sldId id="4352"/>
            <p14:sldId id="2147308630"/>
            <p14:sldId id="2147308627"/>
            <p14:sldId id="449"/>
            <p14:sldId id="4353"/>
            <p14:sldId id="4354"/>
            <p14:sldId id="2147308624"/>
            <p14:sldId id="4356"/>
            <p14:sldId id="430"/>
            <p14:sldId id="431"/>
            <p14:sldId id="4362"/>
            <p14:sldId id="444"/>
            <p14:sldId id="433"/>
            <p14:sldId id="434"/>
            <p14:sldId id="4357"/>
            <p14:sldId id="4361"/>
            <p14:sldId id="450"/>
            <p14:sldId id="4360"/>
            <p14:sldId id="2147308631"/>
            <p14:sldId id="4358"/>
            <p14:sldId id="445"/>
            <p14:sldId id="437"/>
            <p14:sldId id="4359"/>
            <p14:sldId id="446"/>
            <p14:sldId id="447"/>
            <p14:sldId id="448"/>
            <p14:sldId id="429"/>
            <p14:sldId id="2147308632"/>
            <p14:sldId id="707"/>
            <p14:sldId id="2147308633"/>
            <p14:sldId id="70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44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pos="336" userDrawn="1">
          <p15:clr>
            <a:srgbClr val="A4A3A4"/>
          </p15:clr>
        </p15:guide>
        <p15:guide id="4" orient="horz" pos="804" userDrawn="1">
          <p15:clr>
            <a:srgbClr val="A4A3A4"/>
          </p15:clr>
        </p15:guide>
        <p15:guide id="5" pos="5424" userDrawn="1">
          <p15:clr>
            <a:srgbClr val="A4A3A4"/>
          </p15:clr>
        </p15:guide>
        <p15:guide id="6" pos="672" userDrawn="1">
          <p15:clr>
            <a:srgbClr val="A4A3A4"/>
          </p15:clr>
        </p15:guide>
        <p15:guide id="7" orient="horz" pos="1620" userDrawn="1">
          <p15:clr>
            <a:srgbClr val="A4A3A4"/>
          </p15:clr>
        </p15:guide>
        <p15:guide id="8" pos="5088" userDrawn="1">
          <p15:clr>
            <a:srgbClr val="A4A3A4"/>
          </p15:clr>
        </p15:guide>
        <p15:guide id="9" orient="horz" pos="14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D473744-FF3A-C328-3AF9-5046FD54C226}" name="Elliott Starno" initials="ES" userId="S::elliottstarno@fico.com::7d52cb4e-109e-4039-8476-43d0975b43bd" providerId="AD"/>
  <p188:author id="{E70621B0-A112-661F-BF4B-5525821CB2FF}" name="Mark Brown" initials="MB" userId="S::markbrown@fico.com::6da3e0eb-e1fa-450f-8565-f15026db03f8" providerId="AD"/>
  <p188:author id="{9D411EC0-44EF-F57E-B6D8-5EE25649D2E4}" name="Kelly Rausch" initials="KR" userId="S::kellyrausch@fico.com::31e32d0a-ec8d-4829-b6bd-92e9ed369959" providerId="AD"/>
  <p188:author id="{2F27AAFD-EFB4-8CF9-DACE-EA929040DFAF}" name="Elliott Starno" initials="ES" userId="1c1f0464c874892b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3A7"/>
    <a:srgbClr val="F0F3F2"/>
    <a:srgbClr val="0A6DE6"/>
    <a:srgbClr val="E7EAEC"/>
    <a:srgbClr val="F8F8F8"/>
    <a:srgbClr val="FBFBFB"/>
    <a:srgbClr val="FF6870"/>
    <a:srgbClr val="0B6AF1"/>
    <a:srgbClr val="FF704A"/>
    <a:srgbClr val="342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7"/>
    <p:restoredTop sz="90141"/>
  </p:normalViewPr>
  <p:slideViewPr>
    <p:cSldViewPr snapToGrid="0" snapToObjects="1" showGuides="1">
      <p:cViewPr varScale="1">
        <p:scale>
          <a:sx n="151" d="100"/>
          <a:sy n="151" d="100"/>
        </p:scale>
        <p:origin x="270" y="114"/>
      </p:cViewPr>
      <p:guideLst>
        <p:guide orient="horz" pos="444"/>
        <p:guide pos="2880"/>
        <p:guide pos="336"/>
        <p:guide orient="horz" pos="804"/>
        <p:guide pos="5424"/>
        <p:guide pos="672"/>
        <p:guide orient="horz" pos="1620"/>
        <p:guide pos="5088"/>
        <p:guide orient="horz" pos="14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90" d="100"/>
          <a:sy n="90" d="100"/>
        </p:scale>
        <p:origin x="2632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8/10/relationships/authors" Target="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vidSmith\Documents\Projects\SBSS\SBSS%20KS-Div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3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CBDD-AC4F-A7E1-0D1A53184896}"/>
              </c:ext>
            </c:extLst>
          </c:dPt>
          <c:dLbls>
            <c:dLbl>
              <c:idx val="0"/>
              <c:layout>
                <c:manualLayout>
                  <c:x val="-2.4853801169590658E-3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BDD-AC4F-A7E1-0D1A53184896}"/>
                </c:ext>
              </c:extLst>
            </c:dLbl>
            <c:dLbl>
              <c:idx val="1"/>
              <c:layout>
                <c:manualLayout>
                  <c:x val="5.4824561403508797E-2"/>
                  <c:y val="-1.643192488262910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BDD-AC4F-A7E1-0D1A53184896}"/>
                </c:ext>
              </c:extLst>
            </c:dLbl>
            <c:dLbl>
              <c:idx val="2"/>
              <c:layout>
                <c:manualLayout>
                  <c:x val="5.8479532163742704E-3"/>
                  <c:y val="1.408450704225352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BDD-AC4F-A7E1-0D1A53184896}"/>
                </c:ext>
              </c:extLst>
            </c:dLbl>
            <c:dLbl>
              <c:idx val="3"/>
              <c:layout>
                <c:manualLayout>
                  <c:x val="1.1695906432748536E-2"/>
                  <c:y val="4.6948356807511738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BDD-AC4F-A7E1-0D1A53184896}"/>
                </c:ext>
              </c:extLst>
            </c:dLbl>
            <c:dLbl>
              <c:idx val="4"/>
              <c:layout>
                <c:manualLayout>
                  <c:x val="-8.771929824561403E-3"/>
                  <c:y val="-2.3474178403755891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BDD-AC4F-A7E1-0D1A53184896}"/>
                </c:ext>
              </c:extLst>
            </c:dLbl>
            <c:dLbl>
              <c:idx val="5"/>
              <c:layout>
                <c:manualLayout>
                  <c:x val="-2.9239766081871378E-3"/>
                  <c:y val="4.6948356807511738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BDD-AC4F-A7E1-0D1A53184896}"/>
                </c:ext>
              </c:extLst>
            </c:dLbl>
            <c:dLbl>
              <c:idx val="6"/>
              <c:layout>
                <c:manualLayout>
                  <c:x val="0"/>
                  <c:y val="7.0422535211267659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BDD-AC4F-A7E1-0D1A53184896}"/>
                </c:ext>
              </c:extLst>
            </c:dLbl>
            <c:dLbl>
              <c:idx val="7"/>
              <c:layout>
                <c:manualLayout>
                  <c:x val="-3.3625730994152045E-2"/>
                  <c:y val="-1.408450704225352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BDD-AC4F-A7E1-0D1A531848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'LoanAmount Dispersion'!$F$4:$F$11</c:f>
              <c:strCache>
                <c:ptCount val="8"/>
                <c:pt idx="0">
                  <c:v>0-&lt;5</c:v>
                </c:pt>
                <c:pt idx="1">
                  <c:v>5 -&lt; 10</c:v>
                </c:pt>
                <c:pt idx="2">
                  <c:v>10 -&lt; 20</c:v>
                </c:pt>
                <c:pt idx="3">
                  <c:v>20 -&lt; 50</c:v>
                </c:pt>
                <c:pt idx="4">
                  <c:v>50 -&lt; 100</c:v>
                </c:pt>
                <c:pt idx="5">
                  <c:v>100 -&lt; 200</c:v>
                </c:pt>
                <c:pt idx="6">
                  <c:v>200 -&lt; 500</c:v>
                </c:pt>
                <c:pt idx="7">
                  <c:v>500+</c:v>
                </c:pt>
              </c:strCache>
            </c:strRef>
          </c:cat>
          <c:val>
            <c:numRef>
              <c:f>'LoanAmount Dispersion'!$G$4:$G$11</c:f>
              <c:numCache>
                <c:formatCode>0.0%</c:formatCode>
                <c:ptCount val="8"/>
                <c:pt idx="0">
                  <c:v>1.8192040863002211E-2</c:v>
                </c:pt>
                <c:pt idx="1">
                  <c:v>1.7737001600975837E-2</c:v>
                </c:pt>
                <c:pt idx="2">
                  <c:v>0.11606836547991156</c:v>
                </c:pt>
                <c:pt idx="3">
                  <c:v>0.22692402988488222</c:v>
                </c:pt>
                <c:pt idx="4">
                  <c:v>0.30678937638179476</c:v>
                </c:pt>
                <c:pt idx="5">
                  <c:v>0.16437638179461769</c:v>
                </c:pt>
                <c:pt idx="6">
                  <c:v>0.10112354196843802</c:v>
                </c:pt>
                <c:pt idx="7">
                  <c:v>4.8112659144621532E-2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BDD-AC4F-A7E1-0D1A531848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8.3333333333333367E-3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26F-4E45-B0A4-39A6C066B06D}"/>
                </c:ext>
              </c:extLst>
            </c:dLbl>
            <c:dLbl>
              <c:idx val="1"/>
              <c:layout>
                <c:manualLayout>
                  <c:x val="4.1666666666666664E-2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26F-4E45-B0A4-39A6C066B0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'LoanAmount Dispersion'!$F$18:$F$24</c:f>
              <c:strCache>
                <c:ptCount val="7"/>
                <c:pt idx="0">
                  <c:v>0-&lt; 5</c:v>
                </c:pt>
                <c:pt idx="1">
                  <c:v>5 -&lt; 10</c:v>
                </c:pt>
                <c:pt idx="2">
                  <c:v>10 -&lt; 20</c:v>
                </c:pt>
                <c:pt idx="3">
                  <c:v>20 -&lt; 50</c:v>
                </c:pt>
                <c:pt idx="4">
                  <c:v>50 -&lt; 100</c:v>
                </c:pt>
                <c:pt idx="5">
                  <c:v>100 -&lt; 200</c:v>
                </c:pt>
                <c:pt idx="6">
                  <c:v>200+</c:v>
                </c:pt>
              </c:strCache>
            </c:strRef>
          </c:cat>
          <c:val>
            <c:numRef>
              <c:f>'LoanAmount Dispersion'!$G$18:$G$24</c:f>
              <c:numCache>
                <c:formatCode>0.0%</c:formatCode>
                <c:ptCount val="7"/>
                <c:pt idx="0">
                  <c:v>0.14509789329833447</c:v>
                </c:pt>
                <c:pt idx="1">
                  <c:v>0.16015735992531155</c:v>
                </c:pt>
                <c:pt idx="2">
                  <c:v>0.18018590931846781</c:v>
                </c:pt>
                <c:pt idx="3">
                  <c:v>0.21556821410691826</c:v>
                </c:pt>
                <c:pt idx="4">
                  <c:v>0.14442813265319937</c:v>
                </c:pt>
                <c:pt idx="5">
                  <c:v>9.0245172987673775E-2</c:v>
                </c:pt>
                <c:pt idx="6">
                  <c:v>6.4317317710095134E-2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26F-4E45-B0A4-39A6C066B0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0">
                <a:latin typeface="+mj-lt"/>
              </a:defRPr>
            </a:pPr>
            <a:r>
              <a:rPr lang="en-US" b="0">
                <a:latin typeface="+mj-lt"/>
              </a:rPr>
              <a:t>ROC Curve</a:t>
            </a:r>
            <a:r>
              <a:rPr lang="en-US" sz="1320" b="0" i="1" u="none" strike="noStrike" baseline="0">
                <a:effectLst/>
                <a:latin typeface="+mj-lt"/>
              </a:rPr>
              <a:t>^</a:t>
            </a:r>
            <a:endParaRPr lang="en-US" b="0">
              <a:latin typeface="+mj-lt"/>
            </a:endParaRPr>
          </a:p>
        </c:rich>
      </c:tx>
      <c:layout>
        <c:manualLayout>
          <c:xMode val="edge"/>
          <c:yMode val="edge"/>
          <c:x val="0.4161765177384858"/>
          <c:y val="1.1291185689167494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359955366981368"/>
          <c:y val="0.12234542542085619"/>
          <c:w val="0.82376929573358804"/>
          <c:h val="0.70819803121677349"/>
        </c:manualLayout>
      </c:layout>
      <c:scatterChart>
        <c:scatterStyle val="smoothMarker"/>
        <c:varyColors val="0"/>
        <c:ser>
          <c:idx val="0"/>
          <c:order val="0"/>
          <c:tx>
            <c:v>SBSS 7.0</c:v>
          </c:tx>
          <c:marker>
            <c:symbol val="none"/>
          </c:marker>
          <c:xVal>
            <c:numRef>
              <c:f>'ROC overall'!$D$28:$D$48</c:f>
              <c:numCache>
                <c:formatCode>0.00%</c:formatCode>
                <c:ptCount val="21"/>
                <c:pt idx="0">
                  <c:v>0</c:v>
                </c:pt>
                <c:pt idx="1">
                  <c:v>4.7394248089943476E-2</c:v>
                </c:pt>
                <c:pt idx="2">
                  <c:v>9.9944095906578045E-2</c:v>
                </c:pt>
                <c:pt idx="3">
                  <c:v>0.14559910553450525</c:v>
                </c:pt>
                <c:pt idx="4">
                  <c:v>0.19324181626187961</c:v>
                </c:pt>
                <c:pt idx="5">
                  <c:v>0.25380458413566059</c:v>
                </c:pt>
                <c:pt idx="6">
                  <c:v>0.30169575750046584</c:v>
                </c:pt>
                <c:pt idx="7">
                  <c:v>0.35846947015342567</c:v>
                </c:pt>
                <c:pt idx="8">
                  <c:v>0.40275793527548287</c:v>
                </c:pt>
                <c:pt idx="9">
                  <c:v>0.4544381638611093</c:v>
                </c:pt>
                <c:pt idx="10">
                  <c:v>0.49934778557674386</c:v>
                </c:pt>
                <c:pt idx="11">
                  <c:v>0.54425740729237837</c:v>
                </c:pt>
                <c:pt idx="12">
                  <c:v>0.60724268588111063</c:v>
                </c:pt>
                <c:pt idx="13">
                  <c:v>0.65867445182930606</c:v>
                </c:pt>
                <c:pt idx="14">
                  <c:v>0.71252872849245297</c:v>
                </c:pt>
                <c:pt idx="15">
                  <c:v>0.75725200323001429</c:v>
                </c:pt>
                <c:pt idx="16">
                  <c:v>0.79700602521895769</c:v>
                </c:pt>
                <c:pt idx="17">
                  <c:v>0.84887260078265736</c:v>
                </c:pt>
                <c:pt idx="18">
                  <c:v>0.89775762469718634</c:v>
                </c:pt>
                <c:pt idx="19">
                  <c:v>0.95012112553574768</c:v>
                </c:pt>
                <c:pt idx="20">
                  <c:v>1.0000000000000002</c:v>
                </c:pt>
              </c:numCache>
            </c:numRef>
          </c:xVal>
          <c:yVal>
            <c:numRef>
              <c:f>'ROC overall'!$C$28:$C$48</c:f>
              <c:numCache>
                <c:formatCode>0.00%</c:formatCode>
                <c:ptCount val="21"/>
                <c:pt idx="0">
                  <c:v>0</c:v>
                </c:pt>
                <c:pt idx="1">
                  <c:v>0.14358108108108109</c:v>
                </c:pt>
                <c:pt idx="2">
                  <c:v>0.23479729729729729</c:v>
                </c:pt>
                <c:pt idx="3">
                  <c:v>0.3125</c:v>
                </c:pt>
                <c:pt idx="4">
                  <c:v>0.40033783783783783</c:v>
                </c:pt>
                <c:pt idx="5">
                  <c:v>0.46959459459459457</c:v>
                </c:pt>
                <c:pt idx="6">
                  <c:v>0.53209459459459463</c:v>
                </c:pt>
                <c:pt idx="7">
                  <c:v>0.6114864864864864</c:v>
                </c:pt>
                <c:pt idx="8">
                  <c:v>0.65033783783783772</c:v>
                </c:pt>
                <c:pt idx="9">
                  <c:v>0.69932432432432423</c:v>
                </c:pt>
                <c:pt idx="10">
                  <c:v>0.73141891891891875</c:v>
                </c:pt>
                <c:pt idx="11">
                  <c:v>0.76351351351351326</c:v>
                </c:pt>
                <c:pt idx="12">
                  <c:v>0.81756756756756732</c:v>
                </c:pt>
                <c:pt idx="13">
                  <c:v>0.85304054054054024</c:v>
                </c:pt>
                <c:pt idx="14">
                  <c:v>0.87668918918918892</c:v>
                </c:pt>
                <c:pt idx="15">
                  <c:v>0.89695945945945921</c:v>
                </c:pt>
                <c:pt idx="16">
                  <c:v>0.91554054054054035</c:v>
                </c:pt>
                <c:pt idx="17">
                  <c:v>0.92736486486486469</c:v>
                </c:pt>
                <c:pt idx="18">
                  <c:v>0.96114864864864846</c:v>
                </c:pt>
                <c:pt idx="19">
                  <c:v>0.97972972972972949</c:v>
                </c:pt>
                <c:pt idx="20">
                  <c:v>0.99999999999999989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A9A-4540-AFE9-10BCD67F2392}"/>
            </c:ext>
          </c:extLst>
        </c:ser>
        <c:ser>
          <c:idx val="1"/>
          <c:order val="1"/>
          <c:tx>
            <c:v>Percentile</c:v>
          </c:tx>
          <c:marker>
            <c:symbol val="none"/>
          </c:marker>
          <c:dPt>
            <c:idx val="1"/>
            <c:bubble3D val="0"/>
            <c:spPr>
              <a:ln>
                <a:solidFill>
                  <a:srgbClr val="C0504D">
                    <a:shade val="95000"/>
                    <a:satMod val="105000"/>
                  </a:srgbClr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2-AA9A-4540-AFE9-10BCD67F2392}"/>
              </c:ext>
            </c:extLst>
          </c:dPt>
          <c:xVal>
            <c:numRef>
              <c:f>'ROC overall'!$F$3:$F$23</c:f>
              <c:numCache>
                <c:formatCode>General</c:formatCode>
                <c:ptCount val="2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  <c:pt idx="18">
                  <c:v>90</c:v>
                </c:pt>
                <c:pt idx="19">
                  <c:v>95</c:v>
                </c:pt>
                <c:pt idx="20">
                  <c:v>100</c:v>
                </c:pt>
              </c:numCache>
            </c:numRef>
          </c:xVal>
          <c:yVal>
            <c:numRef>
              <c:f>'ROC overall'!$F$3:$F$23</c:f>
              <c:numCache>
                <c:formatCode>General</c:formatCode>
                <c:ptCount val="2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  <c:pt idx="18">
                  <c:v>90</c:v>
                </c:pt>
                <c:pt idx="19">
                  <c:v>95</c:v>
                </c:pt>
                <c:pt idx="20">
                  <c:v>100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AA9A-4540-AFE9-10BCD67F2392}"/>
            </c:ext>
          </c:extLst>
        </c:ser>
        <c:ser>
          <c:idx val="2"/>
          <c:order val="2"/>
          <c:tx>
            <c:v>SBSS 6.0</c:v>
          </c:tx>
          <c:marker>
            <c:symbol val="none"/>
          </c:marker>
          <c:xVal>
            <c:numRef>
              <c:f>'ROC overall'!$B$28:$B$48</c:f>
              <c:numCache>
                <c:formatCode>0.00%</c:formatCode>
                <c:ptCount val="21"/>
                <c:pt idx="0">
                  <c:v>0</c:v>
                </c:pt>
                <c:pt idx="1">
                  <c:v>4.9319833530032921E-2</c:v>
                </c:pt>
                <c:pt idx="2">
                  <c:v>0.1011242934343748</c:v>
                </c:pt>
                <c:pt idx="3">
                  <c:v>0.15646934592210696</c:v>
                </c:pt>
                <c:pt idx="4">
                  <c:v>0.20541648549599351</c:v>
                </c:pt>
                <c:pt idx="5">
                  <c:v>0.25045033853034349</c:v>
                </c:pt>
                <c:pt idx="6">
                  <c:v>0.29436610969625443</c:v>
                </c:pt>
                <c:pt idx="7">
                  <c:v>0.34766134542518168</c:v>
                </c:pt>
                <c:pt idx="8">
                  <c:v>0.40294428225355611</c:v>
                </c:pt>
                <c:pt idx="9">
                  <c:v>0.46387974408348343</c:v>
                </c:pt>
                <c:pt idx="10">
                  <c:v>0.51108764519535366</c:v>
                </c:pt>
                <c:pt idx="11">
                  <c:v>0.56133921361575245</c:v>
                </c:pt>
                <c:pt idx="12">
                  <c:v>0.60749114851854147</c:v>
                </c:pt>
                <c:pt idx="13">
                  <c:v>0.65674886638921659</c:v>
                </c:pt>
                <c:pt idx="14">
                  <c:v>0.70569600596310322</c:v>
                </c:pt>
                <c:pt idx="15">
                  <c:v>0.75191005652524989</c:v>
                </c:pt>
                <c:pt idx="16">
                  <c:v>0.81290763401453503</c:v>
                </c:pt>
                <c:pt idx="17">
                  <c:v>0.85949437853282806</c:v>
                </c:pt>
                <c:pt idx="18">
                  <c:v>0.90937325299708049</c:v>
                </c:pt>
                <c:pt idx="19">
                  <c:v>0.95614634449344682</c:v>
                </c:pt>
                <c:pt idx="20">
                  <c:v>1</c:v>
                </c:pt>
              </c:numCache>
            </c:numRef>
          </c:xVal>
          <c:yVal>
            <c:numRef>
              <c:f>'ROC overall'!$A$28:$A$48</c:f>
              <c:numCache>
                <c:formatCode>0.00%</c:formatCode>
                <c:ptCount val="21"/>
                <c:pt idx="0">
                  <c:v>0</c:v>
                </c:pt>
                <c:pt idx="1">
                  <c:v>0.11148648648648649</c:v>
                </c:pt>
                <c:pt idx="2">
                  <c:v>0.19594594594594597</c:v>
                </c:pt>
                <c:pt idx="3">
                  <c:v>0.28040540540540543</c:v>
                </c:pt>
                <c:pt idx="4">
                  <c:v>0.34459459459459457</c:v>
                </c:pt>
                <c:pt idx="5">
                  <c:v>0.41722972972972977</c:v>
                </c:pt>
                <c:pt idx="6">
                  <c:v>0.46790540540540543</c:v>
                </c:pt>
                <c:pt idx="7">
                  <c:v>0.52702702702702697</c:v>
                </c:pt>
                <c:pt idx="8">
                  <c:v>0.59290540540540537</c:v>
                </c:pt>
                <c:pt idx="9">
                  <c:v>0.6351351351351352</c:v>
                </c:pt>
                <c:pt idx="10">
                  <c:v>0.67060810810810811</c:v>
                </c:pt>
                <c:pt idx="11">
                  <c:v>0.72297297297297292</c:v>
                </c:pt>
                <c:pt idx="12">
                  <c:v>0.76182432432432423</c:v>
                </c:pt>
                <c:pt idx="13">
                  <c:v>0.78885135135135132</c:v>
                </c:pt>
                <c:pt idx="14">
                  <c:v>0.82094594594594583</c:v>
                </c:pt>
                <c:pt idx="15">
                  <c:v>0.85810810810810789</c:v>
                </c:pt>
                <c:pt idx="16">
                  <c:v>0.88006756756756743</c:v>
                </c:pt>
                <c:pt idx="17">
                  <c:v>0.91216216216216195</c:v>
                </c:pt>
                <c:pt idx="18">
                  <c:v>0.95945945945945921</c:v>
                </c:pt>
                <c:pt idx="19">
                  <c:v>0.97972972972972949</c:v>
                </c:pt>
                <c:pt idx="20">
                  <c:v>0.99999999999999989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AA9A-4540-AFE9-10BCD67F23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4106328"/>
        <c:axId val="434196584"/>
      </c:scatterChart>
      <c:valAx>
        <c:axId val="324106328"/>
        <c:scaling>
          <c:orientation val="minMax"/>
          <c:max val="1"/>
        </c:scaling>
        <c:delete val="0"/>
        <c:axPos val="b"/>
        <c:majorGridlines>
          <c:spPr>
            <a:ln>
              <a:solidFill>
                <a:schemeClr val="tx2"/>
              </a:solidFill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 b="0">
                    <a:latin typeface="+mj-lt"/>
                  </a:defRPr>
                </a:pPr>
                <a:r>
                  <a:rPr lang="en-US" b="0">
                    <a:latin typeface="+mj-lt"/>
                  </a:rPr>
                  <a:t>Percentage of Goods</a:t>
                </a:r>
              </a:p>
            </c:rich>
          </c:tx>
          <c:layout>
            <c:manualLayout>
              <c:xMode val="edge"/>
              <c:yMode val="edge"/>
              <c:x val="0.42139465373519758"/>
              <c:y val="0.94499199073545759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Outfit" pitchFamily="2" charset="0"/>
              </a:defRPr>
            </a:pPr>
            <a:endParaRPr lang="en-US"/>
          </a:p>
        </c:txPr>
        <c:crossAx val="434196584"/>
        <c:crosses val="autoZero"/>
        <c:crossBetween val="midCat"/>
      </c:valAx>
      <c:valAx>
        <c:axId val="434196584"/>
        <c:scaling>
          <c:orientation val="minMax"/>
          <c:max val="1"/>
        </c:scaling>
        <c:delete val="0"/>
        <c:axPos val="l"/>
        <c:majorGridlines>
          <c:spPr>
            <a:ln w="3175">
              <a:solidFill>
                <a:schemeClr val="tx2"/>
              </a:solidFill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b="0">
                    <a:latin typeface="+mj-lt"/>
                  </a:defRPr>
                </a:pPr>
                <a:r>
                  <a:rPr lang="en-US" b="0">
                    <a:latin typeface="+mj-lt"/>
                  </a:rPr>
                  <a:t>Percentage of Bads</a:t>
                </a:r>
              </a:p>
            </c:rich>
          </c:tx>
          <c:layout>
            <c:manualLayout>
              <c:xMode val="edge"/>
              <c:yMode val="edge"/>
              <c:x val="6.1957868649318466E-3"/>
              <c:y val="0.37097560872523777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Outfit" pitchFamily="2" charset="0"/>
              </a:defRPr>
            </a:pPr>
            <a:endParaRPr lang="en-US"/>
          </a:p>
        </c:txPr>
        <c:crossAx val="324106328"/>
        <c:crosses val="autoZero"/>
        <c:crossBetween val="midCat"/>
      </c:valAx>
      <c:spPr>
        <a:ln w="9525">
          <a:solidFill>
            <a:srgbClr val="C0504D">
              <a:shade val="95000"/>
              <a:satMod val="105000"/>
            </a:srgbClr>
          </a:solidFill>
          <a:prstDash val="solid"/>
        </a:ln>
      </c:spPr>
    </c:plotArea>
    <c:legend>
      <c:legendPos val="b"/>
      <c:legendEntry>
        <c:idx val="1"/>
        <c:delete val="1"/>
      </c:legendEntry>
      <c:layout>
        <c:manualLayout>
          <c:xMode val="edge"/>
          <c:yMode val="edge"/>
          <c:x val="0.6595856369017703"/>
          <c:y val="0.93551384960375095"/>
          <c:w val="0.33692063387991528"/>
          <c:h val="6.2610149065110393E-2"/>
        </c:manualLayout>
      </c:layout>
      <c:overlay val="0"/>
      <c:txPr>
        <a:bodyPr/>
        <a:lstStyle/>
        <a:p>
          <a:pPr>
            <a:defRPr>
              <a:latin typeface="Outfit" pitchFamily="2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100" baseline="0">
          <a:latin typeface="Times New Roman" panose="02020603050405020304" pitchFamily="18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K-S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Bads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Sheet2!$A$2:$A$35</c:f>
              <c:numCache>
                <c:formatCode>General</c:formatCode>
                <c:ptCount val="34"/>
                <c:pt idx="0">
                  <c:v>100</c:v>
                </c:pt>
                <c:pt idx="1">
                  <c:v>105</c:v>
                </c:pt>
                <c:pt idx="2">
                  <c:v>110</c:v>
                </c:pt>
                <c:pt idx="3">
                  <c:v>115</c:v>
                </c:pt>
                <c:pt idx="4">
                  <c:v>120</c:v>
                </c:pt>
                <c:pt idx="5">
                  <c:v>125</c:v>
                </c:pt>
                <c:pt idx="6">
                  <c:v>130</c:v>
                </c:pt>
                <c:pt idx="7">
                  <c:v>135</c:v>
                </c:pt>
                <c:pt idx="8">
                  <c:v>140</c:v>
                </c:pt>
                <c:pt idx="9">
                  <c:v>145</c:v>
                </c:pt>
                <c:pt idx="10">
                  <c:v>150</c:v>
                </c:pt>
                <c:pt idx="11">
                  <c:v>155</c:v>
                </c:pt>
                <c:pt idx="12">
                  <c:v>160</c:v>
                </c:pt>
                <c:pt idx="13">
                  <c:v>165</c:v>
                </c:pt>
                <c:pt idx="14">
                  <c:v>170</c:v>
                </c:pt>
                <c:pt idx="15">
                  <c:v>175</c:v>
                </c:pt>
                <c:pt idx="16">
                  <c:v>180</c:v>
                </c:pt>
                <c:pt idx="17">
                  <c:v>185</c:v>
                </c:pt>
                <c:pt idx="18">
                  <c:v>190</c:v>
                </c:pt>
                <c:pt idx="19">
                  <c:v>195</c:v>
                </c:pt>
                <c:pt idx="20">
                  <c:v>200</c:v>
                </c:pt>
                <c:pt idx="21">
                  <c:v>205</c:v>
                </c:pt>
                <c:pt idx="22">
                  <c:v>210</c:v>
                </c:pt>
                <c:pt idx="23">
                  <c:v>215</c:v>
                </c:pt>
                <c:pt idx="24">
                  <c:v>220</c:v>
                </c:pt>
                <c:pt idx="25">
                  <c:v>225</c:v>
                </c:pt>
                <c:pt idx="26">
                  <c:v>230</c:v>
                </c:pt>
                <c:pt idx="27">
                  <c:v>235</c:v>
                </c:pt>
                <c:pt idx="28">
                  <c:v>240</c:v>
                </c:pt>
                <c:pt idx="29">
                  <c:v>245</c:v>
                </c:pt>
                <c:pt idx="30">
                  <c:v>250</c:v>
                </c:pt>
                <c:pt idx="31">
                  <c:v>255</c:v>
                </c:pt>
                <c:pt idx="32">
                  <c:v>260</c:v>
                </c:pt>
                <c:pt idx="33">
                  <c:v>265</c:v>
                </c:pt>
              </c:numCache>
            </c:numRef>
          </c:cat>
          <c:val>
            <c:numRef>
              <c:f>Sheet2!$B$2:$B$35</c:f>
              <c:numCache>
                <c:formatCode>0.00%</c:formatCode>
                <c:ptCount val="34"/>
                <c:pt idx="0">
                  <c:v>3.0000000000000001E-3</c:v>
                </c:pt>
                <c:pt idx="1">
                  <c:v>0.01</c:v>
                </c:pt>
                <c:pt idx="2">
                  <c:v>1.3000000000000001E-2</c:v>
                </c:pt>
                <c:pt idx="3">
                  <c:v>1.3000000000000001E-2</c:v>
                </c:pt>
                <c:pt idx="4">
                  <c:v>0.02</c:v>
                </c:pt>
                <c:pt idx="5">
                  <c:v>2.7E-2</c:v>
                </c:pt>
                <c:pt idx="6">
                  <c:v>5.6999999999999995E-2</c:v>
                </c:pt>
                <c:pt idx="7">
                  <c:v>7.3999999999999996E-2</c:v>
                </c:pt>
                <c:pt idx="8">
                  <c:v>9.4E-2</c:v>
                </c:pt>
                <c:pt idx="9">
                  <c:v>0.13100000000000001</c:v>
                </c:pt>
                <c:pt idx="10">
                  <c:v>0.152</c:v>
                </c:pt>
                <c:pt idx="11">
                  <c:v>0.189</c:v>
                </c:pt>
                <c:pt idx="12">
                  <c:v>0.249</c:v>
                </c:pt>
                <c:pt idx="13">
                  <c:v>0.32300000000000001</c:v>
                </c:pt>
                <c:pt idx="14">
                  <c:v>0.38700000000000001</c:v>
                </c:pt>
                <c:pt idx="15">
                  <c:v>0.46100000000000002</c:v>
                </c:pt>
                <c:pt idx="16">
                  <c:v>0.53500000000000003</c:v>
                </c:pt>
                <c:pt idx="17">
                  <c:v>0.60299999999999998</c:v>
                </c:pt>
                <c:pt idx="18">
                  <c:v>0.67300000000000004</c:v>
                </c:pt>
                <c:pt idx="19">
                  <c:v>0.754</c:v>
                </c:pt>
                <c:pt idx="20">
                  <c:v>0.81800000000000006</c:v>
                </c:pt>
                <c:pt idx="21">
                  <c:v>0.879</c:v>
                </c:pt>
                <c:pt idx="22">
                  <c:v>0.91200000000000003</c:v>
                </c:pt>
                <c:pt idx="23">
                  <c:v>0.94200000000000006</c:v>
                </c:pt>
                <c:pt idx="24">
                  <c:v>0.96600000000000008</c:v>
                </c:pt>
                <c:pt idx="25">
                  <c:v>0.9900000000000001</c:v>
                </c:pt>
                <c:pt idx="26">
                  <c:v>0.99700000000000011</c:v>
                </c:pt>
                <c:pt idx="27">
                  <c:v>0.99700000000000011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80-420A-A20E-0468761C6C9C}"/>
            </c:ext>
          </c:extLst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Goods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Sheet2!$A$2:$A$35</c:f>
              <c:numCache>
                <c:formatCode>General</c:formatCode>
                <c:ptCount val="34"/>
                <c:pt idx="0">
                  <c:v>100</c:v>
                </c:pt>
                <c:pt idx="1">
                  <c:v>105</c:v>
                </c:pt>
                <c:pt idx="2">
                  <c:v>110</c:v>
                </c:pt>
                <c:pt idx="3">
                  <c:v>115</c:v>
                </c:pt>
                <c:pt idx="4">
                  <c:v>120</c:v>
                </c:pt>
                <c:pt idx="5">
                  <c:v>125</c:v>
                </c:pt>
                <c:pt idx="6">
                  <c:v>130</c:v>
                </c:pt>
                <c:pt idx="7">
                  <c:v>135</c:v>
                </c:pt>
                <c:pt idx="8">
                  <c:v>140</c:v>
                </c:pt>
                <c:pt idx="9">
                  <c:v>145</c:v>
                </c:pt>
                <c:pt idx="10">
                  <c:v>150</c:v>
                </c:pt>
                <c:pt idx="11">
                  <c:v>155</c:v>
                </c:pt>
                <c:pt idx="12">
                  <c:v>160</c:v>
                </c:pt>
                <c:pt idx="13">
                  <c:v>165</c:v>
                </c:pt>
                <c:pt idx="14">
                  <c:v>170</c:v>
                </c:pt>
                <c:pt idx="15">
                  <c:v>175</c:v>
                </c:pt>
                <c:pt idx="16">
                  <c:v>180</c:v>
                </c:pt>
                <c:pt idx="17">
                  <c:v>185</c:v>
                </c:pt>
                <c:pt idx="18">
                  <c:v>190</c:v>
                </c:pt>
                <c:pt idx="19">
                  <c:v>195</c:v>
                </c:pt>
                <c:pt idx="20">
                  <c:v>200</c:v>
                </c:pt>
                <c:pt idx="21">
                  <c:v>205</c:v>
                </c:pt>
                <c:pt idx="22">
                  <c:v>210</c:v>
                </c:pt>
                <c:pt idx="23">
                  <c:v>215</c:v>
                </c:pt>
                <c:pt idx="24">
                  <c:v>220</c:v>
                </c:pt>
                <c:pt idx="25">
                  <c:v>225</c:v>
                </c:pt>
                <c:pt idx="26">
                  <c:v>230</c:v>
                </c:pt>
                <c:pt idx="27">
                  <c:v>235</c:v>
                </c:pt>
                <c:pt idx="28">
                  <c:v>240</c:v>
                </c:pt>
                <c:pt idx="29">
                  <c:v>245</c:v>
                </c:pt>
                <c:pt idx="30">
                  <c:v>250</c:v>
                </c:pt>
                <c:pt idx="31">
                  <c:v>255</c:v>
                </c:pt>
                <c:pt idx="32">
                  <c:v>260</c:v>
                </c:pt>
                <c:pt idx="33">
                  <c:v>265</c:v>
                </c:pt>
              </c:numCache>
            </c:numRef>
          </c:cat>
          <c:val>
            <c:numRef>
              <c:f>Sheet2!$C$2:$C$35</c:f>
              <c:numCache>
                <c:formatCode>0.00%</c:formatCode>
                <c:ptCount val="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1E-3</c:v>
                </c:pt>
                <c:pt idx="7">
                  <c:v>3.0000000000000001E-3</c:v>
                </c:pt>
                <c:pt idx="8">
                  <c:v>5.0000000000000001E-3</c:v>
                </c:pt>
                <c:pt idx="9">
                  <c:v>8.0000000000000007E-5</c:v>
                </c:pt>
                <c:pt idx="10">
                  <c:v>1.4E-2</c:v>
                </c:pt>
                <c:pt idx="11">
                  <c:v>1.9E-2</c:v>
                </c:pt>
                <c:pt idx="12">
                  <c:v>0.04</c:v>
                </c:pt>
                <c:pt idx="13">
                  <c:v>6.4000000000000001E-2</c:v>
                </c:pt>
                <c:pt idx="14">
                  <c:v>9.4E-2</c:v>
                </c:pt>
                <c:pt idx="15">
                  <c:v>0.13700000000000001</c:v>
                </c:pt>
                <c:pt idx="16">
                  <c:v>0.182</c:v>
                </c:pt>
                <c:pt idx="17">
                  <c:v>0.24099999999999999</c:v>
                </c:pt>
                <c:pt idx="18">
                  <c:v>0.30299999999999999</c:v>
                </c:pt>
                <c:pt idx="19">
                  <c:v>0.379</c:v>
                </c:pt>
                <c:pt idx="20">
                  <c:v>0.46500000000000002</c:v>
                </c:pt>
                <c:pt idx="21">
                  <c:v>0.56999999999999995</c:v>
                </c:pt>
                <c:pt idx="22">
                  <c:v>0.67600000000000005</c:v>
                </c:pt>
                <c:pt idx="23">
                  <c:v>0.76700000000000002</c:v>
                </c:pt>
                <c:pt idx="24">
                  <c:v>0.86199999999999999</c:v>
                </c:pt>
                <c:pt idx="25">
                  <c:v>0.93100000000000005</c:v>
                </c:pt>
                <c:pt idx="26">
                  <c:v>0.96399999999999997</c:v>
                </c:pt>
                <c:pt idx="27">
                  <c:v>0.98399999999999999</c:v>
                </c:pt>
                <c:pt idx="28">
                  <c:v>0.99299999999999999</c:v>
                </c:pt>
                <c:pt idx="29">
                  <c:v>0.995</c:v>
                </c:pt>
                <c:pt idx="30">
                  <c:v>0.997</c:v>
                </c:pt>
                <c:pt idx="31">
                  <c:v>0.998</c:v>
                </c:pt>
                <c:pt idx="32">
                  <c:v>1</c:v>
                </c:pt>
                <c:pt idx="3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B80-420A-A20E-0468761C6C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3888080"/>
        <c:axId val="1653888560"/>
      </c:lineChart>
      <c:catAx>
        <c:axId val="165388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3888560"/>
        <c:crosses val="autoZero"/>
        <c:auto val="1"/>
        <c:lblAlgn val="ctr"/>
        <c:lblOffset val="100"/>
        <c:noMultiLvlLbl val="0"/>
      </c:catAx>
      <c:valAx>
        <c:axId val="165388856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388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0.60311</cdr:x>
      <cdr:y>0.31173</cdr:y>
    </cdr:from>
    <cdr:to>
      <cdr:x>0.60462</cdr:x>
      <cdr:y>0.54806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D33006FA-1F42-9583-63DC-57B6189A3612}"/>
            </a:ext>
          </a:extLst>
        </cdr:cNvPr>
        <cdr:cNvCxnSpPr/>
      </cdr:nvCxnSpPr>
      <cdr:spPr>
        <a:xfrm xmlns:a="http://schemas.openxmlformats.org/drawingml/2006/main" flipV="1">
          <a:off x="3542052" y="938750"/>
          <a:ext cx="8868" cy="711678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chemeClr val="accent3">
              <a:lumMod val="75000"/>
            </a:schemeClr>
          </a:solidFill>
          <a:headEnd type="triangle"/>
          <a:tailEnd type="triangle" w="sm" len="me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D5B69-1250-864C-892E-4B0DD185B70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Outfit Light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39B4A2-65C5-A344-9B0D-78A6503F4A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373302-A8C0-1F4F-949F-615E5AD387B5}" type="datetimeFigureOut">
              <a:rPr lang="en-US" smtClean="0">
                <a:latin typeface="Outfit Light" pitchFamily="2" charset="0"/>
              </a:rPr>
              <a:t>6/21/2023</a:t>
            </a:fld>
            <a:endParaRPr lang="en-US" dirty="0">
              <a:latin typeface="Outfit Light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DEF0E2-3992-C649-8E27-590F0B7B00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Outfit Light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AB5EDD-BC8B-7D4A-A913-DF54D52D1D5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AE96D-6740-E34E-9A4B-D64F70D6A6A7}" type="slidenum">
              <a:rPr lang="en-US" smtClean="0">
                <a:latin typeface="Outfit Light" pitchFamily="2" charset="0"/>
              </a:rPr>
              <a:t>‹#›</a:t>
            </a:fld>
            <a:endParaRPr lang="en-US" dirty="0">
              <a:latin typeface="Outfit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3359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Outfit Light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Outfit Light" pitchFamily="2" charset="0"/>
              </a:defRPr>
            </a:lvl1pPr>
          </a:lstStyle>
          <a:p>
            <a:fld id="{5222734F-9ED3-6B4B-90EB-B07E4DA7E8C1}" type="datetimeFigureOut">
              <a:rPr lang="en-US" smtClean="0"/>
              <a:pPr/>
              <a:t>6/21/2023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Outfit Light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Outfit Light" pitchFamily="2" charset="0"/>
              </a:defRPr>
            </a:lvl1pPr>
          </a:lstStyle>
          <a:p>
            <a:fld id="{D34CADC2-AE08-BD48-A32A-26778BA526D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191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Outfit Light" pitchFamily="2" charset="0"/>
        <a:ea typeface="Roboto Light" panose="02000000000000000000" pitchFamily="2" charset="0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Outfit Light" pitchFamily="2" charset="0"/>
        <a:ea typeface="Roboto Light" panose="02000000000000000000" pitchFamily="2" charset="0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Outfit Light" pitchFamily="2" charset="0"/>
        <a:ea typeface="Roboto Light" panose="02000000000000000000" pitchFamily="2" charset="0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Outfit Light" pitchFamily="2" charset="0"/>
        <a:ea typeface="Roboto Light" panose="02000000000000000000" pitchFamily="2" charset="0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Outfit Light" pitchFamily="2" charset="0"/>
        <a:ea typeface="Roboto Light" panose="02000000000000000000" pitchFamily="2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ADC2-AE08-BD48-A32A-26778BA526D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691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foreshadow of next slide so audience understands that multiple models can exist side by side. Goal isn't to create one magic all-encompassing score that works for all cases.</a:t>
            </a:r>
          </a:p>
        </p:txBody>
      </p:sp>
    </p:spTree>
    <p:extLst>
      <p:ext uri="{BB962C8B-B14F-4D97-AF65-F5344CB8AC3E}">
        <p14:creationId xmlns:p14="http://schemas.microsoft.com/office/powerpoint/2010/main" val="2565839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svg"/><Relationship Id="rId4" Type="http://schemas.openxmlformats.org/officeDocument/2006/relationships/image" Target="../media/image13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svg"/><Relationship Id="rId4" Type="http://schemas.openxmlformats.org/officeDocument/2006/relationships/image" Target="../media/image13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svg"/><Relationship Id="rId4" Type="http://schemas.openxmlformats.org/officeDocument/2006/relationships/image" Target="../media/image13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23.sv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23.sv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23.sv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1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in a yellow raincoat&#10;&#10;Description automatically generated with low confidence">
            <a:extLst>
              <a:ext uri="{FF2B5EF4-FFF2-40B4-BE49-F238E27FC236}">
                <a16:creationId xmlns:a16="http://schemas.microsoft.com/office/drawing/2014/main" id="{16EC6A66-DD6C-C475-FEB0-5DF8DD4F4B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54056"/>
            <a:ext cx="9144000" cy="3505200"/>
          </a:xfrm>
          <a:prstGeom prst="rect">
            <a:avLst/>
          </a:prstGeom>
        </p:spPr>
      </p:pic>
      <p:sp>
        <p:nvSpPr>
          <p:cNvPr id="42" name="Title 1">
            <a:extLst>
              <a:ext uri="{FF2B5EF4-FFF2-40B4-BE49-F238E27FC236}">
                <a16:creationId xmlns:a16="http://schemas.microsoft.com/office/drawing/2014/main" id="{4336B730-96FA-3E43-B2EE-3B0A6A3BC1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2944536" y="226094"/>
            <a:ext cx="5856564" cy="33253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lang="en-US" sz="2400" b="0" i="0" baseline="0" dirty="0">
                <a:solidFill>
                  <a:schemeClr val="tx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714C560-F321-A74E-BE05-EFEF47F2E4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947808" y="1197813"/>
            <a:ext cx="1718655" cy="1523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>
                <a:solidFill>
                  <a:schemeClr val="accent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D894AA5F-FE4D-8445-A510-A9B1A09CBD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2947808" y="1393393"/>
            <a:ext cx="1718655" cy="1523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FF91EB3B-B5E6-9C43-B248-9C051B3C6A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5015127" y="1197813"/>
            <a:ext cx="1718655" cy="1523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>
                <a:solidFill>
                  <a:schemeClr val="accent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567AA02D-B41A-994F-90EC-BAFD353816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015127" y="1393393"/>
            <a:ext cx="1718655" cy="1523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D9C086B6-3398-084F-86E1-BAEFBE6DF64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7082445" y="1197813"/>
            <a:ext cx="1718655" cy="1523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>
                <a:solidFill>
                  <a:schemeClr val="accent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C1209A85-D6D9-BD43-BDA2-F2D1A00A8A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82445" y="1393393"/>
            <a:ext cx="1718655" cy="1523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Box 38">
            <a:extLst>
              <a:ext uri="{FF2B5EF4-FFF2-40B4-BE49-F238E27FC236}">
                <a16:creationId xmlns:a16="http://schemas.microsoft.com/office/drawing/2014/main" id="{E6D6E8DA-9FF7-0976-E836-64B98B65190A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95299" y="4885842"/>
            <a:ext cx="1692275" cy="198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>
            <a:spAutoFit/>
          </a:bodyPr>
          <a:lstStyle>
            <a:lvl1pPr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lnSpc>
                <a:spcPct val="110000"/>
              </a:lnSpc>
              <a:defRPr/>
            </a:pPr>
            <a:r>
              <a:rPr lang="en-US" altLang="en-US" sz="400" b="0" i="0" dirty="0">
                <a:latin typeface="Outfit Extra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© 2022 Fair Isaac Corporation. Confidential. This presentation is provided for the recipient </a:t>
            </a:r>
            <a:r>
              <a:rPr lang="en-US" altLang="en-US" sz="400" dirty="0">
                <a:latin typeface="Outfit Extra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only</a:t>
            </a:r>
            <a:r>
              <a:rPr lang="en-US" altLang="en-US" sz="400" b="0" i="0" dirty="0">
                <a:latin typeface="Outfit Extra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 and cannot be reproduced or shared without Fair Isaac Corporation’s express consent.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BA544B8-36F1-2A7C-12B5-170028B17A9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2900" y="164859"/>
            <a:ext cx="903018" cy="32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46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6F7772-16F1-31B0-2B4D-64EE2B0230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0551" y="1654057"/>
            <a:ext cx="9123449" cy="3497322"/>
          </a:xfrm>
          <a:prstGeom prst="rect">
            <a:avLst/>
          </a:prstGeom>
        </p:spPr>
      </p:pic>
      <p:sp>
        <p:nvSpPr>
          <p:cNvPr id="42" name="Title 1">
            <a:extLst>
              <a:ext uri="{FF2B5EF4-FFF2-40B4-BE49-F238E27FC236}">
                <a16:creationId xmlns:a16="http://schemas.microsoft.com/office/drawing/2014/main" id="{4336B730-96FA-3E43-B2EE-3B0A6A3BC1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2944536" y="226094"/>
            <a:ext cx="5856564" cy="33253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lang="en-US" sz="2400" b="0" i="0" baseline="0" dirty="0">
                <a:solidFill>
                  <a:schemeClr val="tx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714C560-F321-A74E-BE05-EFEF47F2E4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947808" y="1197813"/>
            <a:ext cx="1718655" cy="1523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>
                <a:solidFill>
                  <a:schemeClr val="accent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D894AA5F-FE4D-8445-A510-A9B1A09CBD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2947808" y="1393393"/>
            <a:ext cx="1718655" cy="1523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FF91EB3B-B5E6-9C43-B248-9C051B3C6A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5015127" y="1197813"/>
            <a:ext cx="1718655" cy="1523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>
                <a:solidFill>
                  <a:schemeClr val="accent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567AA02D-B41A-994F-90EC-BAFD353816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015127" y="1393393"/>
            <a:ext cx="1718655" cy="1523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D9C086B6-3398-084F-86E1-BAEFBE6DF64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7082445" y="1197813"/>
            <a:ext cx="1718655" cy="1523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>
                <a:solidFill>
                  <a:schemeClr val="accent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C1209A85-D6D9-BD43-BDA2-F2D1A00A8A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82445" y="1393393"/>
            <a:ext cx="1718655" cy="1523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Box 38">
            <a:extLst>
              <a:ext uri="{FF2B5EF4-FFF2-40B4-BE49-F238E27FC236}">
                <a16:creationId xmlns:a16="http://schemas.microsoft.com/office/drawing/2014/main" id="{E6D6E8DA-9FF7-0976-E836-64B98B65190A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95299" y="4885842"/>
            <a:ext cx="1692275" cy="198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>
            <a:spAutoFit/>
          </a:bodyPr>
          <a:lstStyle>
            <a:lvl1pPr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lnSpc>
                <a:spcPct val="110000"/>
              </a:lnSpc>
              <a:defRPr/>
            </a:pPr>
            <a:r>
              <a:rPr lang="en-US" altLang="en-US" sz="400" b="0" i="0" dirty="0">
                <a:solidFill>
                  <a:schemeClr val="tx1"/>
                </a:solidFill>
                <a:latin typeface="Outfit Extra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© 2022 Fair Isaac Corporation. Confidential. This presentation is provided for the recipient </a:t>
            </a:r>
            <a:r>
              <a:rPr lang="en-US" altLang="en-US" sz="400" dirty="0">
                <a:solidFill>
                  <a:schemeClr val="tx1"/>
                </a:solidFill>
                <a:latin typeface="Outfit Extra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only</a:t>
            </a:r>
            <a:r>
              <a:rPr lang="en-US" altLang="en-US" sz="400" b="0" i="0" dirty="0">
                <a:solidFill>
                  <a:schemeClr val="tx1"/>
                </a:solidFill>
                <a:latin typeface="Outfit Extra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 and cannot be reproduced or shared without Fair Isaac Corporation’s express consent.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DBAB0AD-2EBB-282F-3142-9E33636AD1A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2900" y="164859"/>
            <a:ext cx="903018" cy="32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306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F6FCC6-B57C-4179-7683-811739BDFE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54056"/>
            <a:ext cx="9229728" cy="3618031"/>
          </a:xfrm>
          <a:prstGeom prst="rect">
            <a:avLst/>
          </a:prstGeom>
        </p:spPr>
      </p:pic>
      <p:sp>
        <p:nvSpPr>
          <p:cNvPr id="42" name="Title 1">
            <a:extLst>
              <a:ext uri="{FF2B5EF4-FFF2-40B4-BE49-F238E27FC236}">
                <a16:creationId xmlns:a16="http://schemas.microsoft.com/office/drawing/2014/main" id="{4336B730-96FA-3E43-B2EE-3B0A6A3BC1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2944536" y="226094"/>
            <a:ext cx="5856564" cy="33253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lang="en-US" sz="2400" b="0" i="0" baseline="0" dirty="0">
                <a:solidFill>
                  <a:schemeClr val="tx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D894AA5F-FE4D-8445-A510-A9B1A09CBD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2947808" y="1393393"/>
            <a:ext cx="2776192" cy="1523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Outfit" pitchFamily="2" charset="0"/>
                <a:ea typeface="Roboto Light" pitchFamily="2" charset="0"/>
                <a:cs typeface="Outfi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Box 38">
            <a:extLst>
              <a:ext uri="{FF2B5EF4-FFF2-40B4-BE49-F238E27FC236}">
                <a16:creationId xmlns:a16="http://schemas.microsoft.com/office/drawing/2014/main" id="{E6D6E8DA-9FF7-0976-E836-64B98B65190A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95299" y="4885842"/>
            <a:ext cx="1692275" cy="198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>
            <a:spAutoFit/>
          </a:bodyPr>
          <a:lstStyle>
            <a:lvl1pPr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lnSpc>
                <a:spcPct val="110000"/>
              </a:lnSpc>
              <a:defRPr/>
            </a:pPr>
            <a:r>
              <a:rPr lang="en-US" altLang="en-US" sz="400" b="0" i="0" dirty="0">
                <a:solidFill>
                  <a:schemeClr val="tx1"/>
                </a:solidFill>
                <a:latin typeface="Outfit Extra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© 2022 Fair Isaac Corporation. Confidential. This presentation is provided for the recipient </a:t>
            </a:r>
            <a:r>
              <a:rPr lang="en-US" altLang="en-US" sz="400" dirty="0">
                <a:solidFill>
                  <a:schemeClr val="tx1"/>
                </a:solidFill>
                <a:latin typeface="Outfit Extra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only</a:t>
            </a:r>
            <a:r>
              <a:rPr lang="en-US" altLang="en-US" sz="400" b="0" i="0" dirty="0">
                <a:solidFill>
                  <a:schemeClr val="tx1"/>
                </a:solidFill>
                <a:latin typeface="Outfit Extra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 and cannot be reproduced or shared without Fair Isaac Corporation’s express consent.</a:t>
            </a:r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76DDFB2C-3238-9FAB-6EF7-F0A17ECED54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2947808" y="755830"/>
            <a:ext cx="585329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Outfit" pitchFamily="2" charset="0"/>
                <a:ea typeface="Roboto Light" pitchFamily="2" charset="0"/>
                <a:cs typeface="Outfi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3AA94C2-1313-A37C-9940-0602E92323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2900" y="164859"/>
            <a:ext cx="903018" cy="32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924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6EC6A66-DD6C-C475-FEB0-5DF8DD4F4B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54056"/>
            <a:ext cx="9144000" cy="35052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89CC273-1C21-E3E4-9BBD-1AC17FB664DF}"/>
              </a:ext>
            </a:extLst>
          </p:cNvPr>
          <p:cNvSpPr/>
          <p:nvPr userDrawn="1"/>
        </p:nvSpPr>
        <p:spPr>
          <a:xfrm>
            <a:off x="0" y="1654056"/>
            <a:ext cx="9144000" cy="3489444"/>
          </a:xfrm>
          <a:prstGeom prst="rect">
            <a:avLst/>
          </a:prstGeom>
          <a:gradFill flip="none" rotWithShape="1">
            <a:gsLst>
              <a:gs pos="100000">
                <a:schemeClr val="tx1">
                  <a:alpha val="50000"/>
                </a:schemeClr>
              </a:gs>
              <a:gs pos="41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>
              <a:solidFill>
                <a:schemeClr val="bg1"/>
              </a:solidFill>
              <a:ea typeface="Roboto Regular" pitchFamily="2" charset="0"/>
            </a:endParaRP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4336B730-96FA-3E43-B2EE-3B0A6A3BC1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2944536" y="226094"/>
            <a:ext cx="5856564" cy="33253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lang="en-US" sz="2400" b="0" i="0" baseline="0" dirty="0">
                <a:solidFill>
                  <a:schemeClr val="tx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pPr lvl="0"/>
            <a:r>
              <a:rPr lang="en-US" dirty="0" err="1"/>
              <a:t>asdasd</a:t>
            </a:r>
            <a:endParaRPr lang="en-US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714C560-F321-A74E-BE05-EFEF47F2E4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947808" y="1197813"/>
            <a:ext cx="1718655" cy="1523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>
                <a:solidFill>
                  <a:schemeClr val="accent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D894AA5F-FE4D-8445-A510-A9B1A09CBD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2947808" y="1393393"/>
            <a:ext cx="1718655" cy="1523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FF91EB3B-B5E6-9C43-B248-9C051B3C6A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5015127" y="1197813"/>
            <a:ext cx="1718655" cy="1523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>
                <a:solidFill>
                  <a:schemeClr val="accent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567AA02D-B41A-994F-90EC-BAFD353816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015127" y="1393393"/>
            <a:ext cx="1718655" cy="1523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D9C086B6-3398-084F-86E1-BAEFBE6DF64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7082445" y="1197813"/>
            <a:ext cx="1718655" cy="1523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>
                <a:solidFill>
                  <a:schemeClr val="accent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C1209A85-D6D9-BD43-BDA2-F2D1A00A8A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82445" y="1393393"/>
            <a:ext cx="1718655" cy="1523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Box 38">
            <a:extLst>
              <a:ext uri="{FF2B5EF4-FFF2-40B4-BE49-F238E27FC236}">
                <a16:creationId xmlns:a16="http://schemas.microsoft.com/office/drawing/2014/main" id="{E6D6E8DA-9FF7-0976-E836-64B98B65190A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95299" y="4885842"/>
            <a:ext cx="1692275" cy="198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>
            <a:spAutoFit/>
          </a:bodyPr>
          <a:lstStyle>
            <a:lvl1pPr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lnSpc>
                <a:spcPct val="110000"/>
              </a:lnSpc>
              <a:defRPr/>
            </a:pPr>
            <a:r>
              <a:rPr lang="en-US" altLang="en-US" sz="400" b="0" i="0" dirty="0">
                <a:solidFill>
                  <a:schemeClr val="bg1"/>
                </a:solidFill>
                <a:latin typeface="Outfit Extra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© 2022 Fair Isaac Corporation. Confidential. This presentation is provided for the recipient </a:t>
            </a:r>
            <a:r>
              <a:rPr lang="en-US" altLang="en-US" sz="400" dirty="0">
                <a:solidFill>
                  <a:schemeClr val="bg1"/>
                </a:solidFill>
                <a:latin typeface="Outfit Extra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only</a:t>
            </a:r>
            <a:r>
              <a:rPr lang="en-US" altLang="en-US" sz="400" b="0" i="0" dirty="0">
                <a:solidFill>
                  <a:schemeClr val="bg1"/>
                </a:solidFill>
                <a:latin typeface="Outfit Extra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 and cannot be reproduced or shared without Fair Isaac Corporation’s express consent.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B17066D8-057F-4B6A-9456-D3C2184F80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947808" y="755830"/>
            <a:ext cx="585329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Outfit" pitchFamily="2" charset="0"/>
                <a:ea typeface="Roboto Light" pitchFamily="2" charset="0"/>
                <a:cs typeface="Outfi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5A5AA9B-A585-AA05-4A9A-D606E3B382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2900" y="164859"/>
            <a:ext cx="903018" cy="32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916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mage Placeholder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AEFA40-8232-3CA4-B108-293532C1B3E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1657350"/>
            <a:ext cx="9144000" cy="348615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C6BF417-7020-AE97-557E-61C2D25C49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2900" y="164859"/>
            <a:ext cx="903018" cy="321474"/>
          </a:xfrm>
          <a:prstGeom prst="rect">
            <a:avLst/>
          </a:prstGeom>
        </p:spPr>
      </p:pic>
      <p:sp>
        <p:nvSpPr>
          <p:cNvPr id="42" name="Title 1">
            <a:extLst>
              <a:ext uri="{FF2B5EF4-FFF2-40B4-BE49-F238E27FC236}">
                <a16:creationId xmlns:a16="http://schemas.microsoft.com/office/drawing/2014/main" id="{4336B730-96FA-3E43-B2EE-3B0A6A3BC1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2944536" y="234483"/>
            <a:ext cx="5856564" cy="33253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lang="en-US" sz="2400" b="0" i="0" baseline="0" dirty="0">
                <a:solidFill>
                  <a:schemeClr val="tx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714C560-F321-A74E-BE05-EFEF47F2E4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947808" y="1197813"/>
            <a:ext cx="1718655" cy="1523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>
                <a:solidFill>
                  <a:schemeClr val="accent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D894AA5F-FE4D-8445-A510-A9B1A09CBD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2947808" y="1393393"/>
            <a:ext cx="1718655" cy="1523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FF91EB3B-B5E6-9C43-B248-9C051B3C6A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5015127" y="1197813"/>
            <a:ext cx="1718655" cy="1523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>
                <a:solidFill>
                  <a:schemeClr val="accent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567AA02D-B41A-994F-90EC-BAFD353816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015127" y="1393393"/>
            <a:ext cx="1718655" cy="1523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D9C086B6-3398-084F-86E1-BAEFBE6DF64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7082445" y="1197813"/>
            <a:ext cx="1718655" cy="1523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>
                <a:solidFill>
                  <a:schemeClr val="accent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C1209A85-D6D9-BD43-BDA2-F2D1A00A8A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82445" y="1393393"/>
            <a:ext cx="1718655" cy="1523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Box 38">
            <a:extLst>
              <a:ext uri="{FF2B5EF4-FFF2-40B4-BE49-F238E27FC236}">
                <a16:creationId xmlns:a16="http://schemas.microsoft.com/office/drawing/2014/main" id="{E6D6E8DA-9FF7-0976-E836-64B98B65190A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495299" y="4885842"/>
            <a:ext cx="1692275" cy="198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>
            <a:spAutoFit/>
          </a:bodyPr>
          <a:lstStyle>
            <a:lvl1pPr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lnSpc>
                <a:spcPct val="110000"/>
              </a:lnSpc>
              <a:defRPr/>
            </a:pPr>
            <a:r>
              <a:rPr lang="en-US" altLang="en-US" sz="400" b="0" i="0" dirty="0">
                <a:latin typeface="Outfit Extra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© 2022 Fair Isaac Corporation. Confidential. This presentation is provided for the recipient </a:t>
            </a:r>
            <a:r>
              <a:rPr lang="en-US" altLang="en-US" sz="400" dirty="0">
                <a:latin typeface="Outfit Extra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only</a:t>
            </a:r>
            <a:r>
              <a:rPr lang="en-US" altLang="en-US" sz="400" b="0" i="0" dirty="0">
                <a:latin typeface="Outfit Extra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 and cannot be reproduced or shared without Fair Isaac Corporation’s express consent.</a:t>
            </a:r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90F8D0D9-8D57-BF41-FD2C-0E8D81A20F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947808" y="755830"/>
            <a:ext cx="585329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Outfit" pitchFamily="2" charset="0"/>
                <a:ea typeface="Roboto Light" pitchFamily="2" charset="0"/>
                <a:cs typeface="Outfi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982563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Only 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917372" y="416439"/>
            <a:ext cx="5883730" cy="33253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lang="en-US" sz="4800" b="0" i="0" baseline="0" dirty="0">
                <a:solidFill>
                  <a:schemeClr val="tx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AF2DCD86-18DA-A648-9C57-FD1893EB6A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917370" y="2293070"/>
            <a:ext cx="273489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accent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AF384CCB-6F5D-D542-A145-6E12853D69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2917370" y="2504112"/>
            <a:ext cx="273489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Text Box 38">
            <a:extLst>
              <a:ext uri="{FF2B5EF4-FFF2-40B4-BE49-F238E27FC236}">
                <a16:creationId xmlns:a16="http://schemas.microsoft.com/office/drawing/2014/main" id="{943E68EF-EF98-4923-E233-A43A57E4B3F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81000" y="4905375"/>
            <a:ext cx="5421313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lnSpc>
                <a:spcPct val="110000"/>
              </a:lnSpc>
              <a:defRPr/>
            </a:pPr>
            <a:r>
              <a:rPr lang="en-US" altLang="en-US" sz="600" b="0" i="0" dirty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© 2022 Fair Isaac Corporation. Confidential. </a:t>
            </a:r>
            <a:br>
              <a:rPr lang="en-US" altLang="en-US" sz="600" b="0" i="0" dirty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</a:br>
            <a:r>
              <a:rPr lang="en-US" altLang="en-US" sz="600" b="0" i="0" dirty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This presentation is provided for the recipient only and cannot be reproduced or shared without Fair Isaac Corporation’s express consent.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B8DB5F86-9013-37F9-07A4-BC39B7B471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2917370" y="2715153"/>
            <a:ext cx="273489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D78C7E0-E523-3AB6-DEEF-0A44B47543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2378" y="543658"/>
            <a:ext cx="1105598" cy="39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153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Only 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917372" y="416439"/>
            <a:ext cx="5883730" cy="33253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lang="en-US" sz="4800" b="0" i="0" baseline="0" dirty="0">
                <a:solidFill>
                  <a:schemeClr val="tx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2917370" y="2684825"/>
            <a:ext cx="588373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Outfit" pitchFamily="2" charset="0"/>
                <a:ea typeface="Sharp Sans" pitchFamily="2" charset="77"/>
                <a:cs typeface="Sharp Sans" pitchFamily="2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ext Box 38">
            <a:extLst>
              <a:ext uri="{FF2B5EF4-FFF2-40B4-BE49-F238E27FC236}">
                <a16:creationId xmlns:a16="http://schemas.microsoft.com/office/drawing/2014/main" id="{943E68EF-EF98-4923-E233-A43A57E4B3F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81000" y="4905375"/>
            <a:ext cx="5421313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lnSpc>
                <a:spcPct val="110000"/>
              </a:lnSpc>
              <a:defRPr/>
            </a:pPr>
            <a:r>
              <a:rPr lang="en-US" altLang="en-US" sz="600" b="0" i="0" dirty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© 2022 Fair Isaac Corporation. Confidential. </a:t>
            </a:r>
            <a:br>
              <a:rPr lang="en-US" altLang="en-US" sz="600" b="0" i="0" dirty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</a:br>
            <a:r>
              <a:rPr lang="en-US" altLang="en-US" sz="600" b="0" i="0" dirty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This presentation is provided for the recipient only and cannot be reproduced or shared without Fair Isaac Corporation’s express consent.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EFD82381-8590-9920-A740-4CE2B4072D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917370" y="3212702"/>
            <a:ext cx="146670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accent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8A83222-78BD-7D9E-9A40-D8ED8F5C3A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2917370" y="3408282"/>
            <a:ext cx="146670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6CE5B3C-BAFA-AF5E-A91C-E38AFDCFA7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129248" y="3212702"/>
            <a:ext cx="146670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accent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0483248B-5E30-6385-8717-C50872912E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5129248" y="3408282"/>
            <a:ext cx="146670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8C1EDC6B-EBDB-7DFC-CB27-60C4408900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341127" y="3212702"/>
            <a:ext cx="146670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accent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89B6D33F-07A2-1274-8BF6-01C8130ACC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7341127" y="3408282"/>
            <a:ext cx="146670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D12083F-FC61-9708-97F8-7B2EFC1308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2378" y="543658"/>
            <a:ext cx="1105598" cy="39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911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Only 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917372" y="934089"/>
            <a:ext cx="5883730" cy="33253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lang="en-US" sz="4800" b="0" i="0" baseline="0" dirty="0">
                <a:solidFill>
                  <a:schemeClr val="tx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2917370" y="476250"/>
            <a:ext cx="588373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latin typeface="Outfit" pitchFamily="2" charset="0"/>
                <a:ea typeface="Sharp Sans" pitchFamily="2" charset="77"/>
                <a:cs typeface="Sharp Sans" pitchFamily="2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ext Box 38">
            <a:extLst>
              <a:ext uri="{FF2B5EF4-FFF2-40B4-BE49-F238E27FC236}">
                <a16:creationId xmlns:a16="http://schemas.microsoft.com/office/drawing/2014/main" id="{943E68EF-EF98-4923-E233-A43A57E4B3F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81000" y="4905375"/>
            <a:ext cx="5421313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lnSpc>
                <a:spcPct val="110000"/>
              </a:lnSpc>
              <a:defRPr/>
            </a:pPr>
            <a:r>
              <a:rPr lang="en-US" altLang="en-US" sz="600" b="0" i="0" dirty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© 2022 Fair Isaac Corporation. Confidential. </a:t>
            </a:r>
            <a:br>
              <a:rPr lang="en-US" altLang="en-US" sz="600" b="0" i="0" dirty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</a:br>
            <a:r>
              <a:rPr lang="en-US" altLang="en-US" sz="600" b="0" i="0" dirty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This presentation is provided for the recipient only and cannot be reproduced or shared without Fair Isaac Corporation’s express consent.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C316817B-C928-549B-583C-DA7B634A4A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917370" y="3212702"/>
            <a:ext cx="146670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accent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50FED4F-0150-77B3-BBBD-6098440C259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2917370" y="3408282"/>
            <a:ext cx="146670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6E40123-A1E0-7E36-DBA0-5271631B59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129248" y="3212702"/>
            <a:ext cx="146670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accent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E1C3BD18-8B03-0D24-08C6-BA740B0504C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5129248" y="3408282"/>
            <a:ext cx="146670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5816ED79-CB0C-A282-6F4A-376AF04A91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341127" y="3212702"/>
            <a:ext cx="146670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accent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E6714950-FE74-5FD6-D462-94084C16A4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7341127" y="3408282"/>
            <a:ext cx="146670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F46C014-DF1F-EB6B-96BB-B8D61C1BD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2378" y="543658"/>
            <a:ext cx="1105598" cy="39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209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Only 10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8">
            <a:extLst>
              <a:ext uri="{FF2B5EF4-FFF2-40B4-BE49-F238E27FC236}">
                <a16:creationId xmlns:a16="http://schemas.microsoft.com/office/drawing/2014/main" id="{3204970C-1EA0-E347-B5B0-4C22BAABEC2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81000" y="4905375"/>
            <a:ext cx="5421313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lnSpc>
                <a:spcPct val="110000"/>
              </a:lnSpc>
              <a:defRPr/>
            </a:pPr>
            <a:r>
              <a:rPr lang="en-US" altLang="en-US" sz="600" b="0" i="0" dirty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© 2022 Fair Isaac Corporation. Confidential. </a:t>
            </a:r>
            <a:br>
              <a:rPr lang="en-US" altLang="en-US" sz="600" b="0" i="0" dirty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</a:br>
            <a:r>
              <a:rPr lang="en-US" altLang="en-US" sz="600" b="0" i="0" dirty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This presentation is provided for the recipient only and cannot be reproduced or shared without Fair Isaac Corporation’s express consent.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8F0639-C280-CA58-69FE-BA912E4126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2917372" y="416439"/>
            <a:ext cx="5883730" cy="33253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lang="en-US" sz="4800" b="0" i="0" baseline="0" dirty="0">
                <a:solidFill>
                  <a:schemeClr val="bg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9F306C5-A9C2-70B4-E6DA-61A697389B1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917370" y="2293070"/>
            <a:ext cx="273489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3283C8D-4431-0058-6773-DB61E950E0D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2917370" y="2504112"/>
            <a:ext cx="273489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78560B80-6FD0-574F-6E4F-CF4E08DE33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2917370" y="2715153"/>
            <a:ext cx="273489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E642EF9-75E8-FA8D-64BE-BF9CDD8056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2378" y="543658"/>
            <a:ext cx="1105598" cy="3935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07B39B-211E-F7FD-9CB9-A23CDA9C016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bg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8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Only 1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8">
            <a:extLst>
              <a:ext uri="{FF2B5EF4-FFF2-40B4-BE49-F238E27FC236}">
                <a16:creationId xmlns:a16="http://schemas.microsoft.com/office/drawing/2014/main" id="{3204970C-1EA0-E347-B5B0-4C22BAABEC2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81000" y="4905375"/>
            <a:ext cx="5421313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lnSpc>
                <a:spcPct val="110000"/>
              </a:lnSpc>
              <a:defRPr/>
            </a:pPr>
            <a:r>
              <a:rPr lang="en-US" altLang="en-US" sz="600" b="0" i="0" dirty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© 2022 Fair Isaac Corporation. Confidential. </a:t>
            </a:r>
            <a:br>
              <a:rPr lang="en-US" altLang="en-US" sz="600" b="0" i="0" dirty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</a:br>
            <a:r>
              <a:rPr lang="en-US" altLang="en-US" sz="600" b="0" i="0" dirty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This presentation is provided for the recipient only and cannot be reproduced or shared without Fair Isaac Corporation’s express consent.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8F0639-C280-CA58-69FE-BA912E4126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2917372" y="416439"/>
            <a:ext cx="5883730" cy="33253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lang="en-US" sz="4800" b="0" i="0" baseline="0" dirty="0">
                <a:solidFill>
                  <a:schemeClr val="bg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B873CD9-764B-DECA-463C-1BDEBE702C2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2917370" y="2684825"/>
            <a:ext cx="588373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Outfit" pitchFamily="2" charset="0"/>
                <a:ea typeface="Sharp Sans" pitchFamily="2" charset="77"/>
                <a:cs typeface="Sharp Sans" pitchFamily="2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16F224D9-6C26-F436-470E-D08A375C2D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917370" y="3212702"/>
            <a:ext cx="146670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2DCADFCB-DD36-ADA4-E41A-BC47A24ABE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2917370" y="3408282"/>
            <a:ext cx="146670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66F8AC3A-D3B5-F249-65BA-B7EC40A576A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129248" y="3212702"/>
            <a:ext cx="146670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EB2163CF-5A4C-D9E0-4632-284F142D21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5129248" y="3408282"/>
            <a:ext cx="146670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6FF2743A-EF1A-584D-8EC3-F4F267AC512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341127" y="3212702"/>
            <a:ext cx="146670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4CA65FF8-CEE3-CFA0-2A4A-0BD166FF7F9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7341127" y="3408282"/>
            <a:ext cx="146670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77B7763-AD38-C902-0296-DDD0AD990C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2378" y="543658"/>
            <a:ext cx="1105598" cy="3935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B90F18-7390-5402-A4A7-AED9AA80E0A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bg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403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Only 1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8">
            <a:extLst>
              <a:ext uri="{FF2B5EF4-FFF2-40B4-BE49-F238E27FC236}">
                <a16:creationId xmlns:a16="http://schemas.microsoft.com/office/drawing/2014/main" id="{3204970C-1EA0-E347-B5B0-4C22BAABEC2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81000" y="4905375"/>
            <a:ext cx="5421313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255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lnSpc>
                <a:spcPct val="110000"/>
              </a:lnSpc>
              <a:defRPr/>
            </a:pPr>
            <a:r>
              <a:rPr lang="en-US" altLang="en-US" sz="600" b="0" i="0" dirty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© 2022 Fair Isaac Corporation. Confidential. </a:t>
            </a:r>
            <a:br>
              <a:rPr lang="en-US" altLang="en-US" sz="600" b="0" i="0" dirty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</a:br>
            <a:r>
              <a:rPr lang="en-US" altLang="en-US" sz="600" b="0" i="0" dirty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Light" panose="02000000000000000000" pitchFamily="2" charset="0"/>
              </a:rPr>
              <a:t>This presentation is provided for the recipient only and cannot be reproduced or shared without Fair Isaac Corporation’s express consent.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38E899C-0C48-E0CA-0BE4-85A58E535E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2378" y="543658"/>
            <a:ext cx="1105598" cy="393593"/>
          </a:xfrm>
          <a:prstGeom prst="rect">
            <a:avLst/>
          </a:prstGeom>
        </p:spPr>
      </p:pic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DC78BE2B-B2F1-E6EE-3956-563CE2FC59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917370" y="3212702"/>
            <a:ext cx="146670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410BD67E-E6D2-C8AB-FFD8-CEC1CF9131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2917370" y="3408282"/>
            <a:ext cx="146670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647C2A6-0525-BCE4-FEEF-F49D185648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129248" y="3212702"/>
            <a:ext cx="146670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D04C8F0F-2CC3-D430-10FC-691DEB6925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5129248" y="3408282"/>
            <a:ext cx="146670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4586CB51-8BB5-59A5-BF17-B1A6D9C677A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341127" y="3212702"/>
            <a:ext cx="146670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4BADB8F-EBE4-D3E2-6BAF-016A5ED626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7341127" y="3408282"/>
            <a:ext cx="1466703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Outfit Light" pitchFamily="2" charset="0"/>
                <a:ea typeface="Roboto Light" pitchFamily="2" charset="0"/>
                <a:cs typeface="Outfit Light" pitchFamily="2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FB3893-18C4-871A-127B-6D36E5693A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2917372" y="934089"/>
            <a:ext cx="5883730" cy="33253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lang="en-US" sz="4800" b="0" i="0" baseline="0" dirty="0">
                <a:solidFill>
                  <a:schemeClr val="bg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86270635-1928-A8E0-33FB-7DCCFCD3CCD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2917370" y="476250"/>
            <a:ext cx="588373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latin typeface="Outfit" pitchFamily="2" charset="0"/>
                <a:ea typeface="Sharp Sans" pitchFamily="2" charset="77"/>
                <a:cs typeface="Sharp Sans" pitchFamily="2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783696-EA85-BBAC-7211-49DF40C0CEA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bg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8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Opening 0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B3893-18C4-871A-127B-6D36E5693A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342900" y="485053"/>
            <a:ext cx="6384472" cy="384746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lang="en-US" sz="4800" b="0" i="0" baseline="0" dirty="0">
                <a:solidFill>
                  <a:schemeClr val="bg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2260F75-F23C-3B00-F43B-5ADA202F2D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29580" y="4904074"/>
            <a:ext cx="471519" cy="1678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3D6BBB5-981B-C77E-B93F-9EC262B4E1B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bg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44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Opening 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B3893-18C4-871A-127B-6D36E5693A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342900" y="485053"/>
            <a:ext cx="6384472" cy="384746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lang="en-US" sz="4800" b="0" i="0" baseline="0" dirty="0">
                <a:solidFill>
                  <a:schemeClr val="accent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FF0CB7E-3E41-8BAF-B076-C33AE7E6C6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29580" y="4904074"/>
            <a:ext cx="471519" cy="16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93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el Slide 0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342900" y="3810379"/>
            <a:ext cx="8458200" cy="369332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lang="en-US" sz="1800" b="0" i="0" kern="1200" dirty="0" smtClean="0">
                <a:solidFill>
                  <a:srgbClr val="0A6DE6"/>
                </a:solidFill>
                <a:latin typeface="Outfit Medium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r>
              <a:rPr lang="en-US" dirty="0"/>
              <a:t>Click to edit panel title</a:t>
            </a:r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342900" y="4233572"/>
            <a:ext cx="8458200" cy="215444"/>
          </a:xfrm>
        </p:spPr>
        <p:txBody>
          <a:bodyPr/>
          <a:lstStyle>
            <a:lvl1pPr marL="0" indent="0">
              <a:buNone/>
              <a:defRPr lang="en-US" sz="1400" b="0" i="0" dirty="0" smtClean="0">
                <a:solidFill>
                  <a:schemeClr val="bg1"/>
                </a:solidFill>
                <a:latin typeface="Outfit" pitchFamily="2" charset="0"/>
                <a:ea typeface="Sharp Sans" pitchFamily="2" charset="77"/>
                <a:cs typeface="Sharp Sans" pitchFamily="2" charset="77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FF256F-2125-5E42-95AE-640E69C424A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bg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898AD16E-74FA-9B94-5672-6FF9DCBD24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36539" y="4944655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7645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el Slide 02">
    <p:bg>
      <p:bgPr>
        <a:solidFill>
          <a:srgbClr val="0A6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43434C-9A5A-1244-A6C4-E11122CC5A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36539" y="4944655"/>
            <a:ext cx="369030" cy="1313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342900" y="3810379"/>
            <a:ext cx="8458200" cy="369332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lang="en-US" sz="1800" b="0" i="0" kern="1200" dirty="0" smtClean="0">
                <a:solidFill>
                  <a:schemeClr val="tx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r>
              <a:rPr lang="en-US" dirty="0"/>
              <a:t>Click to edit panel title</a:t>
            </a:r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342900" y="4233572"/>
            <a:ext cx="8458200" cy="215444"/>
          </a:xfrm>
        </p:spPr>
        <p:txBody>
          <a:bodyPr/>
          <a:lstStyle>
            <a:lvl1pPr marL="0" indent="0">
              <a:buNone/>
              <a:defRPr lang="en-US" sz="1400" b="0" i="0" dirty="0" smtClean="0">
                <a:solidFill>
                  <a:schemeClr val="tx2"/>
                </a:solidFill>
                <a:latin typeface="Outfit" pitchFamily="2" charset="0"/>
                <a:ea typeface="Sharp Sans" pitchFamily="2" charset="77"/>
                <a:cs typeface="Sharp Sans" pitchFamily="2" charset="77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871657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E6F6AC5-E1BE-3E45-A4F2-7C49A54E48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914899" y="291886"/>
            <a:ext cx="3886199" cy="249299"/>
          </a:xfrm>
          <a:prstGeom prst="rect">
            <a:avLst/>
          </a:prstGeom>
        </p:spPr>
        <p:txBody>
          <a:bodyPr rtlCol="0"/>
          <a:lstStyle>
            <a:lvl1pPr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E528850C-B196-8D44-B601-08A0833D4FF5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black">
          <a:xfrm>
            <a:off x="4914900" y="962820"/>
            <a:ext cx="3886198" cy="1354217"/>
          </a:xfrm>
          <a:prstGeom prst="rect">
            <a:avLst/>
          </a:prstGeom>
        </p:spPr>
        <p:txBody>
          <a:bodyPr rtlCol="0"/>
          <a:lstStyle>
            <a:lvl1pPr marL="400050" indent="-400050">
              <a:spcBef>
                <a:spcPts val="2400"/>
              </a:spcBef>
              <a:buClr>
                <a:schemeClr val="accent1"/>
              </a:buClr>
              <a:buFont typeface="+mj-lt"/>
              <a:buAutoNum type="arabicPeriod"/>
              <a:defRPr lang="en-US" sz="1600" b="0" i="0" dirty="0" smtClean="0">
                <a:solidFill>
                  <a:schemeClr val="tx1"/>
                </a:solidFill>
              </a:defRPr>
            </a:lvl1pPr>
            <a:lvl2pPr marL="690562" indent="-400050">
              <a:spcBef>
                <a:spcPts val="2400"/>
              </a:spcBef>
              <a:buClr>
                <a:schemeClr val="accent1"/>
              </a:buClr>
              <a:buFont typeface="+mj-lt"/>
              <a:buAutoNum type="arabicPeriod"/>
              <a:tabLst/>
              <a:defRPr lang="en-US" b="0" i="0" dirty="0" smtClean="0">
                <a:solidFill>
                  <a:schemeClr val="tx1"/>
                </a:solidFill>
              </a:defRPr>
            </a:lvl2pPr>
            <a:lvl3pPr marL="1028700" indent="-400050">
              <a:spcBef>
                <a:spcPts val="2400"/>
              </a:spcBef>
              <a:buClr>
                <a:schemeClr val="accent1"/>
              </a:buClr>
              <a:buFont typeface="+mj-lt"/>
              <a:buAutoNum type="arabicPeriod"/>
              <a:defRPr lang="en-US" b="0" i="0" dirty="0" smtClean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2E6B96-46FD-8A42-A4B4-07B61480B5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bg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0EC308-F6A6-8236-8C97-FB0BEE0ADA82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>
              <a:solidFill>
                <a:schemeClr val="bg1"/>
              </a:solidFill>
              <a:ea typeface="Roboto Regular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ECAE42-C056-C3E1-8867-9BD085E6BD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6F6FCD9-530C-D8F3-B4EC-809D1F0E03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2900" y="476250"/>
            <a:ext cx="3728357" cy="307777"/>
          </a:xfrm>
        </p:spPr>
        <p:txBody>
          <a:bodyPr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71BAD1D2-7158-DF68-4CB7-7FA36EBC6A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2900" y="1793422"/>
            <a:ext cx="3728357" cy="215444"/>
          </a:xfrm>
        </p:spPr>
        <p:txBody>
          <a:bodyPr/>
          <a:lstStyle>
            <a:lvl1pPr marL="0" indent="0" algn="r">
              <a:buNone/>
              <a:defRPr sz="1400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92924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096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eft 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07CE481-030C-4BC6-92FB-B178F926FC23}"/>
              </a:ext>
            </a:extLst>
          </p:cNvPr>
          <p:cNvSpPr/>
          <p:nvPr userDrawn="1"/>
        </p:nvSpPr>
        <p:spPr>
          <a:xfrm>
            <a:off x="342900" y="741098"/>
            <a:ext cx="8458200" cy="4026794"/>
          </a:xfrm>
          <a:prstGeom prst="rect">
            <a:avLst/>
          </a:prstGeom>
          <a:solidFill>
            <a:srgbClr val="F0F3F2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>
              <a:solidFill>
                <a:schemeClr val="bg1"/>
              </a:solidFill>
              <a:ea typeface="Roboto Regular" pitchFamily="2" charset="0"/>
            </a:endParaRP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43DA54E9-B11C-0007-E15A-93D370DC3D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2900" y="741098"/>
            <a:ext cx="4229100" cy="4026794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E6F6AC5-E1BE-3E45-A4F2-7C49A54E48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914899" y="1130086"/>
            <a:ext cx="3886199" cy="249299"/>
          </a:xfrm>
          <a:prstGeom prst="rect">
            <a:avLst/>
          </a:prstGeom>
        </p:spPr>
        <p:txBody>
          <a:bodyPr rtlCol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E528850C-B196-8D44-B601-08A0833D4FF5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black">
          <a:xfrm>
            <a:off x="4914900" y="1592430"/>
            <a:ext cx="3886198" cy="1354217"/>
          </a:xfrm>
          <a:prstGeom prst="rect">
            <a:avLst/>
          </a:prstGeom>
        </p:spPr>
        <p:txBody>
          <a:bodyPr rtlCol="0"/>
          <a:lstStyle>
            <a:lvl1pPr marL="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sz="1600" b="0" i="0" dirty="0" smtClean="0">
                <a:solidFill>
                  <a:schemeClr val="tx1"/>
                </a:solidFill>
              </a:defRPr>
            </a:lvl1pPr>
            <a:lvl2pPr marL="290512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tabLst/>
              <a:defRPr lang="en-US" b="0" i="0" dirty="0" smtClean="0">
                <a:solidFill>
                  <a:schemeClr val="tx1"/>
                </a:solidFill>
              </a:defRPr>
            </a:lvl2pPr>
            <a:lvl3pPr marL="62865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b="0" i="0" dirty="0" smtClean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2E6B96-46FD-8A42-A4B4-07B61480B5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bg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6F59BF-3972-C416-F4C6-CEB6AE37B7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2900" y="251054"/>
            <a:ext cx="8458200" cy="276999"/>
          </a:xfrm>
        </p:spPr>
        <p:txBody>
          <a:bodyPr/>
          <a:lstStyle>
            <a:lvl1pPr marL="0" indent="0">
              <a:buNone/>
              <a:defRPr sz="1800" b="0" i="0">
                <a:latin typeface="Outfit" pitchFamily="2" charset="0"/>
              </a:defRPr>
            </a:lvl1pPr>
            <a:lvl2pPr marL="227013" indent="0">
              <a:buNone/>
              <a:defRPr/>
            </a:lvl2pPr>
            <a:lvl3pPr marL="628650" indent="0">
              <a:buNone/>
              <a:defRPr/>
            </a:lvl3pPr>
            <a:lvl4pPr marL="862013" indent="0">
              <a:buNone/>
              <a:defRPr/>
            </a:lvl4pPr>
            <a:lvl5pPr marL="10922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C223AE03-D8A6-6009-3454-0310D4E55B4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4250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096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eft 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6D10115-656F-A59B-5D30-D37CD0A4057E}"/>
              </a:ext>
            </a:extLst>
          </p:cNvPr>
          <p:cNvSpPr/>
          <p:nvPr userDrawn="1"/>
        </p:nvSpPr>
        <p:spPr>
          <a:xfrm>
            <a:off x="342900" y="741098"/>
            <a:ext cx="8458200" cy="4026794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>
              <a:solidFill>
                <a:schemeClr val="bg1"/>
              </a:solidFill>
              <a:ea typeface="Roboto Regular" pitchFamily="2" charset="0"/>
            </a:endParaRP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BE3848A6-216F-0BBD-7E6D-C398A3F4EC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2900" y="741098"/>
            <a:ext cx="4229100" cy="4026794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E6F6AC5-E1BE-3E45-A4F2-7C49A54E48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914899" y="1130086"/>
            <a:ext cx="3886199" cy="249299"/>
          </a:xfrm>
          <a:prstGeom prst="rect">
            <a:avLst/>
          </a:prstGeom>
        </p:spPr>
        <p:txBody>
          <a:bodyPr rtlCol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2E6B96-46FD-8A42-A4B4-07B61480B5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bg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7DA4556B-DE27-241C-C02D-6C581D264D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2900" y="251054"/>
            <a:ext cx="8458200" cy="276999"/>
          </a:xfrm>
        </p:spPr>
        <p:txBody>
          <a:bodyPr/>
          <a:lstStyle>
            <a:lvl1pPr marL="0" indent="0">
              <a:buNone/>
              <a:defRPr sz="1800" b="0" i="0">
                <a:latin typeface="Outfit" pitchFamily="2" charset="0"/>
              </a:defRPr>
            </a:lvl1pPr>
            <a:lvl2pPr marL="227013" indent="0">
              <a:buNone/>
              <a:defRPr/>
            </a:lvl2pPr>
            <a:lvl3pPr marL="628650" indent="0">
              <a:buNone/>
              <a:defRPr/>
            </a:lvl3pPr>
            <a:lvl4pPr marL="862013" indent="0">
              <a:buNone/>
              <a:defRPr/>
            </a:lvl4pPr>
            <a:lvl5pPr marL="10922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579BACC-C525-CAC2-9C0C-DA7AD269FFC3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black">
          <a:xfrm>
            <a:off x="4914900" y="1592430"/>
            <a:ext cx="3886198" cy="1354217"/>
          </a:xfrm>
          <a:prstGeom prst="rect">
            <a:avLst/>
          </a:prstGeom>
        </p:spPr>
        <p:txBody>
          <a:bodyPr rtlCol="0"/>
          <a:lstStyle>
            <a:lvl1pPr marL="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sz="1600" b="0" i="0" dirty="0" smtClean="0">
                <a:solidFill>
                  <a:schemeClr val="tx1"/>
                </a:solidFill>
              </a:defRPr>
            </a:lvl1pPr>
            <a:lvl2pPr marL="290512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tabLst/>
              <a:defRPr lang="en-US" b="0" i="0" dirty="0" smtClean="0">
                <a:solidFill>
                  <a:schemeClr val="tx1"/>
                </a:solidFill>
              </a:defRPr>
            </a:lvl2pPr>
            <a:lvl3pPr marL="62865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b="0" i="0" dirty="0" smtClean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3136C9D3-5482-839A-51BF-D9137B8BB16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6761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096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eft 0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EF7F9EE-7F3E-73C7-D7B9-28E7BB81C057}"/>
              </a:ext>
            </a:extLst>
          </p:cNvPr>
          <p:cNvSpPr/>
          <p:nvPr userDrawn="1"/>
        </p:nvSpPr>
        <p:spPr>
          <a:xfrm>
            <a:off x="342900" y="741098"/>
            <a:ext cx="8458200" cy="4026794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>
              <a:solidFill>
                <a:schemeClr val="bg1"/>
              </a:solidFill>
              <a:ea typeface="Roboto Regular" pitchFamily="2" charset="0"/>
            </a:endParaRP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E0BFE88F-2E41-B7F9-3216-A13E0425D8B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2900" y="741098"/>
            <a:ext cx="4229100" cy="4026794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E6F6AC5-E1BE-3E45-A4F2-7C49A54E48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914899" y="1130086"/>
            <a:ext cx="3886199" cy="249299"/>
          </a:xfrm>
          <a:prstGeom prst="rect">
            <a:avLst/>
          </a:prstGeom>
        </p:spPr>
        <p:txBody>
          <a:bodyPr rtlCol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2E6B96-46FD-8A42-A4B4-07B61480B5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bg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F0ED276-F651-3CE2-C34B-DCEB4407AF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2900" y="251054"/>
            <a:ext cx="8458200" cy="276999"/>
          </a:xfrm>
        </p:spPr>
        <p:txBody>
          <a:bodyPr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Outfit" pitchFamily="2" charset="0"/>
              </a:defRPr>
            </a:lvl1pPr>
            <a:lvl2pPr marL="227013" indent="0">
              <a:buNone/>
              <a:defRPr/>
            </a:lvl2pPr>
            <a:lvl3pPr marL="628650" indent="0">
              <a:buNone/>
              <a:defRPr/>
            </a:lvl3pPr>
            <a:lvl4pPr marL="862013" indent="0">
              <a:buNone/>
              <a:defRPr/>
            </a:lvl4pPr>
            <a:lvl5pPr marL="10922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D7A0EA3C-3425-A4A1-6DE1-03C9C2D96AB1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black">
          <a:xfrm>
            <a:off x="4914900" y="1592430"/>
            <a:ext cx="3886198" cy="1354217"/>
          </a:xfrm>
          <a:prstGeom prst="rect">
            <a:avLst/>
          </a:prstGeom>
        </p:spPr>
        <p:txBody>
          <a:bodyPr rtlCol="0"/>
          <a:lstStyle>
            <a:lvl1pPr marL="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sz="1600" b="0" i="0" dirty="0" smtClean="0">
                <a:solidFill>
                  <a:schemeClr val="tx1"/>
                </a:solidFill>
              </a:defRPr>
            </a:lvl1pPr>
            <a:lvl2pPr marL="290512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tabLst/>
              <a:defRPr lang="en-US" b="0" i="0" dirty="0" smtClean="0">
                <a:solidFill>
                  <a:schemeClr val="tx1"/>
                </a:solidFill>
              </a:defRPr>
            </a:lvl2pPr>
            <a:lvl3pPr marL="62865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b="0" i="0" dirty="0" smtClean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43D2736E-24B8-A625-3C70-D8F4BA785C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9345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096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eft 0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F9C9237-21B1-7589-8534-242F5A4310AA}"/>
              </a:ext>
            </a:extLst>
          </p:cNvPr>
          <p:cNvSpPr/>
          <p:nvPr userDrawn="1"/>
        </p:nvSpPr>
        <p:spPr>
          <a:xfrm>
            <a:off x="342900" y="741098"/>
            <a:ext cx="8458200" cy="4026794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>
              <a:solidFill>
                <a:schemeClr val="bg1"/>
              </a:solidFill>
              <a:ea typeface="Roboto Regular" pitchFamily="2" charset="0"/>
            </a:endParaRP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E6F6AC5-E1BE-3E45-A4F2-7C49A54E48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914899" y="1130086"/>
            <a:ext cx="3886199" cy="249299"/>
          </a:xfrm>
          <a:prstGeom prst="rect">
            <a:avLst/>
          </a:prstGeom>
        </p:spPr>
        <p:txBody>
          <a:bodyPr rtlCol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2E6B96-46FD-8A42-A4B4-07B61480B5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bg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8F153B2-DCC6-5D62-240D-028F87AB6F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2900" y="741098"/>
            <a:ext cx="4229100" cy="4026794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C3D7D3E0-16A5-B8F7-AD11-22E458158A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2900" y="251054"/>
            <a:ext cx="8458200" cy="276999"/>
          </a:xfrm>
        </p:spPr>
        <p:txBody>
          <a:bodyPr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Outfit" pitchFamily="2" charset="0"/>
              </a:defRPr>
            </a:lvl1pPr>
            <a:lvl2pPr marL="227013" indent="0">
              <a:buNone/>
              <a:defRPr/>
            </a:lvl2pPr>
            <a:lvl3pPr marL="628650" indent="0">
              <a:buNone/>
              <a:defRPr/>
            </a:lvl3pPr>
            <a:lvl4pPr marL="862013" indent="0">
              <a:buNone/>
              <a:defRPr/>
            </a:lvl4pPr>
            <a:lvl5pPr marL="10922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D06B0519-25E7-5F41-1008-06ABB89A4FAD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black">
          <a:xfrm>
            <a:off x="4914900" y="1592430"/>
            <a:ext cx="3886198" cy="1354217"/>
          </a:xfrm>
          <a:prstGeom prst="rect">
            <a:avLst/>
          </a:prstGeom>
        </p:spPr>
        <p:txBody>
          <a:bodyPr rtlCol="0"/>
          <a:lstStyle>
            <a:lvl1pPr marL="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sz="1600" b="0" i="0" dirty="0" smtClean="0">
                <a:solidFill>
                  <a:schemeClr val="tx1"/>
                </a:solidFill>
              </a:defRPr>
            </a:lvl1pPr>
            <a:lvl2pPr marL="290512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tabLst/>
              <a:defRPr lang="en-US" b="0" i="0" dirty="0" smtClean="0">
                <a:solidFill>
                  <a:schemeClr val="tx1"/>
                </a:solidFill>
              </a:defRPr>
            </a:lvl2pPr>
            <a:lvl3pPr marL="62865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b="0" i="0" dirty="0" smtClean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59BEC933-6C57-ED2F-C6C9-7B2260118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758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096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eft 0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F9C9237-21B1-7589-8534-242F5A4310AA}"/>
              </a:ext>
            </a:extLst>
          </p:cNvPr>
          <p:cNvSpPr/>
          <p:nvPr userDrawn="1"/>
        </p:nvSpPr>
        <p:spPr>
          <a:xfrm>
            <a:off x="342900" y="741098"/>
            <a:ext cx="8458200" cy="4026794"/>
          </a:xfrm>
          <a:prstGeom prst="rect">
            <a:avLst/>
          </a:prstGeom>
          <a:solidFill>
            <a:schemeClr val="tx1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>
              <a:solidFill>
                <a:schemeClr val="bg1"/>
              </a:solidFill>
              <a:ea typeface="Roboto Regular" pitchFamily="2" charset="0"/>
            </a:endParaRP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E6F6AC5-E1BE-3E45-A4F2-7C49A54E48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914899" y="1130086"/>
            <a:ext cx="3886199" cy="249299"/>
          </a:xfrm>
          <a:prstGeom prst="rect">
            <a:avLst/>
          </a:prstGeom>
        </p:spPr>
        <p:txBody>
          <a:bodyPr rtlCol="0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2E6B96-46FD-8A42-A4B4-07B61480B5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tx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8F153B2-DCC6-5D62-240D-028F87AB6F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2900" y="741098"/>
            <a:ext cx="4229100" cy="4026794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C3D7D3E0-16A5-B8F7-AD11-22E458158A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2900" y="251054"/>
            <a:ext cx="8458200" cy="276999"/>
          </a:xfrm>
        </p:spPr>
        <p:txBody>
          <a:bodyPr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Outfit" pitchFamily="2" charset="0"/>
              </a:defRPr>
            </a:lvl1pPr>
            <a:lvl2pPr marL="227013" indent="0">
              <a:buNone/>
              <a:defRPr/>
            </a:lvl2pPr>
            <a:lvl3pPr marL="628650" indent="0">
              <a:buNone/>
              <a:defRPr/>
            </a:lvl3pPr>
            <a:lvl4pPr marL="862013" indent="0">
              <a:buNone/>
              <a:defRPr/>
            </a:lvl4pPr>
            <a:lvl5pPr marL="10922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2D66BE8-5673-57C2-5377-AB27E05620D6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black">
          <a:xfrm>
            <a:off x="4914900" y="1592430"/>
            <a:ext cx="3886198" cy="1354217"/>
          </a:xfrm>
          <a:prstGeom prst="rect">
            <a:avLst/>
          </a:prstGeom>
        </p:spPr>
        <p:txBody>
          <a:bodyPr rtlCol="0"/>
          <a:lstStyle>
            <a:lvl1pPr marL="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sz="1600" b="0" i="0" dirty="0" smtClean="0">
                <a:solidFill>
                  <a:schemeClr val="bg1"/>
                </a:solidFill>
              </a:defRPr>
            </a:lvl1pPr>
            <a:lvl2pPr marL="290512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tabLst/>
              <a:defRPr lang="en-US" b="0" i="0" dirty="0" smtClean="0">
                <a:solidFill>
                  <a:schemeClr val="bg1"/>
                </a:solidFill>
              </a:defRPr>
            </a:lvl2pPr>
            <a:lvl3pPr marL="62865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b="0" i="0" dirty="0" smtClean="0">
                <a:solidFill>
                  <a:schemeClr val="bg1"/>
                </a:solidFill>
              </a:defRPr>
            </a:lvl3pPr>
            <a:lvl4pPr>
              <a:defRPr lang="en-US" dirty="0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EB83A2ED-45F6-0342-3DF9-DB3A9C062BF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96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096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eft 0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43DA54E9-B11C-0007-E15A-93D370DC3D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2900" y="741098"/>
            <a:ext cx="4229100" cy="4026794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E6F6AC5-E1BE-3E45-A4F2-7C49A54E48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914899" y="1130086"/>
            <a:ext cx="3886199" cy="249299"/>
          </a:xfrm>
          <a:prstGeom prst="rect">
            <a:avLst/>
          </a:prstGeom>
        </p:spPr>
        <p:txBody>
          <a:bodyPr rtlCol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E528850C-B196-8D44-B601-08A0833D4FF5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black">
          <a:xfrm>
            <a:off x="4914900" y="1592430"/>
            <a:ext cx="3886198" cy="1354217"/>
          </a:xfrm>
          <a:prstGeom prst="rect">
            <a:avLst/>
          </a:prstGeom>
        </p:spPr>
        <p:txBody>
          <a:bodyPr rtlCol="0"/>
          <a:lstStyle>
            <a:lvl1pPr marL="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sz="1600" b="0" i="0" dirty="0" smtClean="0">
                <a:solidFill>
                  <a:schemeClr val="tx1"/>
                </a:solidFill>
              </a:defRPr>
            </a:lvl1pPr>
            <a:lvl2pPr marL="290512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tabLst/>
              <a:defRPr lang="en-US" b="0" i="0" dirty="0" smtClean="0">
                <a:solidFill>
                  <a:schemeClr val="tx1"/>
                </a:solidFill>
              </a:defRPr>
            </a:lvl2pPr>
            <a:lvl3pPr marL="62865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b="0" i="0" dirty="0" smtClean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2E6B96-46FD-8A42-A4B4-07B61480B5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tx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6F59BF-3972-C416-F4C6-CEB6AE37B7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2900" y="251054"/>
            <a:ext cx="8458200" cy="276999"/>
          </a:xfrm>
        </p:spPr>
        <p:txBody>
          <a:bodyPr/>
          <a:lstStyle>
            <a:lvl1pPr marL="0" indent="0">
              <a:buNone/>
              <a:defRPr sz="1800" b="0" i="0">
                <a:latin typeface="Outfit" pitchFamily="2" charset="0"/>
              </a:defRPr>
            </a:lvl1pPr>
            <a:lvl2pPr marL="227013" indent="0">
              <a:buNone/>
              <a:defRPr/>
            </a:lvl2pPr>
            <a:lvl3pPr marL="628650" indent="0">
              <a:buNone/>
              <a:defRPr/>
            </a:lvl3pPr>
            <a:lvl4pPr marL="862013" indent="0">
              <a:buNone/>
              <a:defRPr/>
            </a:lvl4pPr>
            <a:lvl5pPr marL="10922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7C6084C7-898A-3294-1112-BFBF369DCDF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476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096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Right 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85EB023-B57F-6ED3-E83C-3A6A8D5E61B7}"/>
              </a:ext>
            </a:extLst>
          </p:cNvPr>
          <p:cNvSpPr/>
          <p:nvPr userDrawn="1"/>
        </p:nvSpPr>
        <p:spPr>
          <a:xfrm>
            <a:off x="342900" y="741098"/>
            <a:ext cx="8458200" cy="4026794"/>
          </a:xfrm>
          <a:prstGeom prst="rect">
            <a:avLst/>
          </a:prstGeom>
          <a:solidFill>
            <a:srgbClr val="F0F3F2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>
              <a:solidFill>
                <a:schemeClr val="bg1"/>
              </a:solidFill>
              <a:ea typeface="Roboto Regular" pitchFamily="2" charset="0"/>
            </a:endParaRP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E2B11040-D09D-F5A8-D26E-C1E014DBE2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741098"/>
            <a:ext cx="4229100" cy="4026794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E6F6AC5-E1BE-3E45-A4F2-7C49A54E48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685799" y="1130086"/>
            <a:ext cx="3886199" cy="249299"/>
          </a:xfrm>
          <a:prstGeom prst="rect">
            <a:avLst/>
          </a:prstGeom>
        </p:spPr>
        <p:txBody>
          <a:bodyPr rtlCol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E528850C-B196-8D44-B601-08A0833D4FF5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black">
          <a:xfrm>
            <a:off x="685800" y="1801020"/>
            <a:ext cx="3886198" cy="1354217"/>
          </a:xfrm>
          <a:prstGeom prst="rect">
            <a:avLst/>
          </a:prstGeom>
        </p:spPr>
        <p:txBody>
          <a:bodyPr rtlCol="0"/>
          <a:lstStyle>
            <a:lvl1pPr marL="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sz="1600" b="0" i="0" dirty="0" smtClean="0">
                <a:solidFill>
                  <a:schemeClr val="tx1"/>
                </a:solidFill>
              </a:defRPr>
            </a:lvl1pPr>
            <a:lvl2pPr marL="290512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tabLst/>
              <a:defRPr lang="en-US" b="0" i="0" dirty="0" smtClean="0">
                <a:solidFill>
                  <a:schemeClr val="tx1"/>
                </a:solidFill>
              </a:defRPr>
            </a:lvl2pPr>
            <a:lvl3pPr marL="62865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b="0" i="0" dirty="0" smtClean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2E6B96-46FD-8A42-A4B4-07B61480B5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tx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B1EB00D-99A9-681E-DEFB-DA2078FED3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2900" y="251054"/>
            <a:ext cx="8458200" cy="276999"/>
          </a:xfrm>
        </p:spPr>
        <p:txBody>
          <a:bodyPr/>
          <a:lstStyle>
            <a:lvl1pPr marL="0" indent="0">
              <a:buNone/>
              <a:defRPr sz="1800" b="0" i="0">
                <a:latin typeface="Outfit" pitchFamily="2" charset="0"/>
              </a:defRPr>
            </a:lvl1pPr>
            <a:lvl2pPr marL="227013" indent="0">
              <a:buNone/>
              <a:defRPr/>
            </a:lvl2pPr>
            <a:lvl3pPr marL="628650" indent="0">
              <a:buNone/>
              <a:defRPr/>
            </a:lvl3pPr>
            <a:lvl4pPr marL="862013" indent="0">
              <a:buNone/>
              <a:defRPr/>
            </a:lvl4pPr>
            <a:lvl5pPr marL="10922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AD898850-421D-38A5-C560-A6415B581E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0459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096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Right 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4172C6-7941-10DC-CF20-F36DDAE0F486}"/>
              </a:ext>
            </a:extLst>
          </p:cNvPr>
          <p:cNvSpPr/>
          <p:nvPr userDrawn="1"/>
        </p:nvSpPr>
        <p:spPr>
          <a:xfrm>
            <a:off x="342900" y="741098"/>
            <a:ext cx="8458200" cy="4026794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>
              <a:solidFill>
                <a:schemeClr val="bg1"/>
              </a:solidFill>
              <a:ea typeface="Roboto Regular" pitchFamily="2" charset="0"/>
            </a:endParaRP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E6F6AC5-E1BE-3E45-A4F2-7C49A54E48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685799" y="1130086"/>
            <a:ext cx="3886199" cy="249299"/>
          </a:xfrm>
          <a:prstGeom prst="rect">
            <a:avLst/>
          </a:prstGeom>
        </p:spPr>
        <p:txBody>
          <a:bodyPr rtlCol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E528850C-B196-8D44-B601-08A0833D4FF5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black">
          <a:xfrm>
            <a:off x="685800" y="1801020"/>
            <a:ext cx="3886198" cy="1354217"/>
          </a:xfrm>
          <a:prstGeom prst="rect">
            <a:avLst/>
          </a:prstGeom>
        </p:spPr>
        <p:txBody>
          <a:bodyPr rtlCol="0"/>
          <a:lstStyle>
            <a:lvl1pPr marL="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sz="1600" b="0" i="0" dirty="0" smtClean="0">
                <a:solidFill>
                  <a:schemeClr val="tx1"/>
                </a:solidFill>
              </a:defRPr>
            </a:lvl1pPr>
            <a:lvl2pPr marL="290512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tabLst/>
              <a:defRPr lang="en-US" b="0" i="0" dirty="0" smtClean="0">
                <a:solidFill>
                  <a:schemeClr val="tx1"/>
                </a:solidFill>
              </a:defRPr>
            </a:lvl2pPr>
            <a:lvl3pPr marL="62865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b="0" i="0" dirty="0" smtClean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2E6B96-46FD-8A42-A4B4-07B61480B5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tx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8F153B2-DCC6-5D62-240D-028F87AB6F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741098"/>
            <a:ext cx="4229100" cy="4026794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32A80DAB-0560-C026-CDA5-EE5E8FA91C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2900" y="251054"/>
            <a:ext cx="8458200" cy="276999"/>
          </a:xfrm>
        </p:spPr>
        <p:txBody>
          <a:bodyPr/>
          <a:lstStyle>
            <a:lvl1pPr marL="0" indent="0">
              <a:buNone/>
              <a:defRPr sz="1800" b="0" i="0">
                <a:latin typeface="Outfit" pitchFamily="2" charset="0"/>
              </a:defRPr>
            </a:lvl1pPr>
            <a:lvl2pPr marL="227013" indent="0">
              <a:buNone/>
              <a:defRPr/>
            </a:lvl2pPr>
            <a:lvl3pPr marL="628650" indent="0">
              <a:buNone/>
              <a:defRPr/>
            </a:lvl3pPr>
            <a:lvl4pPr marL="862013" indent="0">
              <a:buNone/>
              <a:defRPr/>
            </a:lvl4pPr>
            <a:lvl5pPr marL="10922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27883FC7-B20F-0D81-87D6-0B2A98D113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5470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468" userDrawn="1">
          <p15:clr>
            <a:srgbClr val="FBAE40"/>
          </p15:clr>
        </p15:guide>
        <p15:guide id="3" orient="horz" pos="301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Right 0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4441D8E-D8C0-63E3-C8CD-2A21011AEB67}"/>
              </a:ext>
            </a:extLst>
          </p:cNvPr>
          <p:cNvSpPr/>
          <p:nvPr userDrawn="1"/>
        </p:nvSpPr>
        <p:spPr>
          <a:xfrm>
            <a:off x="342900" y="741098"/>
            <a:ext cx="8458200" cy="4026794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>
              <a:solidFill>
                <a:schemeClr val="bg1"/>
              </a:solidFill>
              <a:ea typeface="Roboto Regular" pitchFamily="2" charset="0"/>
            </a:endParaRP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1D2F4B6B-86A6-760F-8660-59AE800325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741098"/>
            <a:ext cx="4229100" cy="4026794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E6F6AC5-E1BE-3E45-A4F2-7C49A54E48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685799" y="1130086"/>
            <a:ext cx="3886199" cy="249299"/>
          </a:xfrm>
          <a:prstGeom prst="rect">
            <a:avLst/>
          </a:prstGeom>
        </p:spPr>
        <p:txBody>
          <a:bodyPr rtlCol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E528850C-B196-8D44-B601-08A0833D4FF5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black">
          <a:xfrm>
            <a:off x="685800" y="1801020"/>
            <a:ext cx="3886198" cy="1354217"/>
          </a:xfrm>
          <a:prstGeom prst="rect">
            <a:avLst/>
          </a:prstGeom>
        </p:spPr>
        <p:txBody>
          <a:bodyPr rtlCol="0"/>
          <a:lstStyle>
            <a:lvl1pPr marL="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sz="1600" b="0" i="0" dirty="0" smtClean="0">
                <a:solidFill>
                  <a:schemeClr val="tx1"/>
                </a:solidFill>
              </a:defRPr>
            </a:lvl1pPr>
            <a:lvl2pPr marL="290512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tabLst/>
              <a:defRPr lang="en-US" b="0" i="0" dirty="0" smtClean="0">
                <a:solidFill>
                  <a:schemeClr val="tx1"/>
                </a:solidFill>
              </a:defRPr>
            </a:lvl2pPr>
            <a:lvl3pPr marL="62865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b="0" i="0" dirty="0" smtClean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2E6B96-46FD-8A42-A4B4-07B61480B5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bg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95F8E09-B8F1-3CEB-8E74-47308AAD00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2900" y="251054"/>
            <a:ext cx="8458200" cy="276999"/>
          </a:xfrm>
        </p:spPr>
        <p:txBody>
          <a:bodyPr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Outfit" pitchFamily="2" charset="0"/>
              </a:defRPr>
            </a:lvl1pPr>
            <a:lvl2pPr marL="227013" indent="0">
              <a:buNone/>
              <a:defRPr/>
            </a:lvl2pPr>
            <a:lvl3pPr marL="628650" indent="0">
              <a:buNone/>
              <a:defRPr/>
            </a:lvl3pPr>
            <a:lvl4pPr marL="862013" indent="0">
              <a:buNone/>
              <a:defRPr/>
            </a:lvl4pPr>
            <a:lvl5pPr marL="10922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4B12B3AF-C1B5-7804-5B77-7E0A97795B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0071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Right 0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BC9469E-6C0C-6F45-91AC-47DB22A0FCFE}"/>
              </a:ext>
            </a:extLst>
          </p:cNvPr>
          <p:cNvSpPr/>
          <p:nvPr userDrawn="1"/>
        </p:nvSpPr>
        <p:spPr>
          <a:xfrm>
            <a:off x="342900" y="741098"/>
            <a:ext cx="8458200" cy="4026794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>
              <a:solidFill>
                <a:schemeClr val="bg1"/>
              </a:solidFill>
              <a:ea typeface="Roboto Regular" pitchFamily="2" charset="0"/>
            </a:endParaRP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056D4CE7-03F2-9C5F-F6DF-8FEF8AF272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741098"/>
            <a:ext cx="4229100" cy="4026794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E6F6AC5-E1BE-3E45-A4F2-7C49A54E48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685799" y="1130086"/>
            <a:ext cx="3886199" cy="249299"/>
          </a:xfrm>
          <a:prstGeom prst="rect">
            <a:avLst/>
          </a:prstGeom>
        </p:spPr>
        <p:txBody>
          <a:bodyPr rtlCol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E528850C-B196-8D44-B601-08A0833D4FF5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black">
          <a:xfrm>
            <a:off x="685800" y="1801020"/>
            <a:ext cx="3886198" cy="1354217"/>
          </a:xfrm>
          <a:prstGeom prst="rect">
            <a:avLst/>
          </a:prstGeom>
        </p:spPr>
        <p:txBody>
          <a:bodyPr rtlCol="0"/>
          <a:lstStyle>
            <a:lvl1pPr marL="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sz="1600" b="0" i="0" dirty="0" smtClean="0">
                <a:solidFill>
                  <a:schemeClr val="tx1"/>
                </a:solidFill>
              </a:defRPr>
            </a:lvl1pPr>
            <a:lvl2pPr marL="290512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tabLst/>
              <a:defRPr lang="en-US" b="0" i="0" dirty="0" smtClean="0">
                <a:solidFill>
                  <a:schemeClr val="tx1"/>
                </a:solidFill>
              </a:defRPr>
            </a:lvl2pPr>
            <a:lvl3pPr marL="62865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b="0" i="0" dirty="0" smtClean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2E6B96-46FD-8A42-A4B4-07B61480B5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bg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2606EA28-EE91-A01B-DFC7-2C5177839D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2900" y="251054"/>
            <a:ext cx="8458200" cy="276999"/>
          </a:xfrm>
        </p:spPr>
        <p:txBody>
          <a:bodyPr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Outfit" pitchFamily="2" charset="0"/>
              </a:defRPr>
            </a:lvl1pPr>
            <a:lvl2pPr marL="227013" indent="0">
              <a:buNone/>
              <a:defRPr/>
            </a:lvl2pPr>
            <a:lvl3pPr marL="628650" indent="0">
              <a:buNone/>
              <a:defRPr/>
            </a:lvl3pPr>
            <a:lvl4pPr marL="862013" indent="0">
              <a:buNone/>
              <a:defRPr/>
            </a:lvl4pPr>
            <a:lvl5pPr marL="10922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9EBDE84D-F023-A955-8932-6EF5DE1003F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4985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096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Right 0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BC9469E-6C0C-6F45-91AC-47DB22A0FCFE}"/>
              </a:ext>
            </a:extLst>
          </p:cNvPr>
          <p:cNvSpPr/>
          <p:nvPr userDrawn="1"/>
        </p:nvSpPr>
        <p:spPr>
          <a:xfrm>
            <a:off x="342900" y="741098"/>
            <a:ext cx="8458200" cy="4026794"/>
          </a:xfrm>
          <a:prstGeom prst="rect">
            <a:avLst/>
          </a:prstGeom>
          <a:solidFill>
            <a:schemeClr val="tx1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>
              <a:solidFill>
                <a:schemeClr val="bg1"/>
              </a:solidFill>
              <a:ea typeface="Roboto Regular" pitchFamily="2" charset="0"/>
            </a:endParaRP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056D4CE7-03F2-9C5F-F6DF-8FEF8AF272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741098"/>
            <a:ext cx="4229100" cy="4026794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E6F6AC5-E1BE-3E45-A4F2-7C49A54E48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685799" y="1130086"/>
            <a:ext cx="3886199" cy="249299"/>
          </a:xfrm>
          <a:prstGeom prst="rect">
            <a:avLst/>
          </a:prstGeom>
        </p:spPr>
        <p:txBody>
          <a:bodyPr rtlCol="0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E528850C-B196-8D44-B601-08A0833D4FF5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black">
          <a:xfrm>
            <a:off x="685800" y="1801020"/>
            <a:ext cx="3886198" cy="1354217"/>
          </a:xfrm>
          <a:prstGeom prst="rect">
            <a:avLst/>
          </a:prstGeom>
        </p:spPr>
        <p:txBody>
          <a:bodyPr rtlCol="0"/>
          <a:lstStyle>
            <a:lvl1pPr marL="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sz="1600" b="0" i="0" dirty="0" smtClean="0">
                <a:solidFill>
                  <a:schemeClr val="bg1"/>
                </a:solidFill>
              </a:defRPr>
            </a:lvl1pPr>
            <a:lvl2pPr marL="290512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tabLst/>
              <a:defRPr lang="en-US" b="0" i="0" dirty="0" smtClean="0">
                <a:solidFill>
                  <a:schemeClr val="bg1"/>
                </a:solidFill>
              </a:defRPr>
            </a:lvl2pPr>
            <a:lvl3pPr marL="62865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b="0" i="0" dirty="0" smtClean="0">
                <a:solidFill>
                  <a:schemeClr val="bg1"/>
                </a:solidFill>
              </a:defRPr>
            </a:lvl3pPr>
            <a:lvl4pPr>
              <a:defRPr lang="en-US" dirty="0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2E6B96-46FD-8A42-A4B4-07B61480B5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tx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2606EA28-EE91-A01B-DFC7-2C5177839D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2900" y="251054"/>
            <a:ext cx="8458200" cy="276999"/>
          </a:xfrm>
        </p:spPr>
        <p:txBody>
          <a:bodyPr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Outfit" pitchFamily="2" charset="0"/>
              </a:defRPr>
            </a:lvl1pPr>
            <a:lvl2pPr marL="227013" indent="0">
              <a:buNone/>
              <a:defRPr/>
            </a:lvl2pPr>
            <a:lvl3pPr marL="628650" indent="0">
              <a:buNone/>
              <a:defRPr/>
            </a:lvl3pPr>
            <a:lvl4pPr marL="862013" indent="0">
              <a:buNone/>
              <a:defRPr/>
            </a:lvl4pPr>
            <a:lvl5pPr marL="10922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2D42B10D-219C-27E4-81F6-84F174D5DAE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724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09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Right 0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E2B11040-D09D-F5A8-D26E-C1E014DBE2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741098"/>
            <a:ext cx="4229100" cy="4026794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E6F6AC5-E1BE-3E45-A4F2-7C49A54E48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685799" y="1130086"/>
            <a:ext cx="3886199" cy="249299"/>
          </a:xfrm>
          <a:prstGeom prst="rect">
            <a:avLst/>
          </a:prstGeom>
        </p:spPr>
        <p:txBody>
          <a:bodyPr rtlCol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E528850C-B196-8D44-B601-08A0833D4FF5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black">
          <a:xfrm>
            <a:off x="685800" y="1801020"/>
            <a:ext cx="3886198" cy="1354217"/>
          </a:xfrm>
          <a:prstGeom prst="rect">
            <a:avLst/>
          </a:prstGeom>
        </p:spPr>
        <p:txBody>
          <a:bodyPr rtlCol="0"/>
          <a:lstStyle>
            <a:lvl1pPr marL="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sz="1600" b="0" i="0" dirty="0" smtClean="0">
                <a:solidFill>
                  <a:schemeClr val="tx1"/>
                </a:solidFill>
              </a:defRPr>
            </a:lvl1pPr>
            <a:lvl2pPr marL="290512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tabLst/>
              <a:defRPr lang="en-US" b="0" i="0" dirty="0" smtClean="0">
                <a:solidFill>
                  <a:schemeClr val="tx1"/>
                </a:solidFill>
              </a:defRPr>
            </a:lvl2pPr>
            <a:lvl3pPr marL="62865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b="0" i="0" dirty="0" smtClean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2E6B96-46FD-8A42-A4B4-07B61480B5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tx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B1EB00D-99A9-681E-DEFB-DA2078FED3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2900" y="251054"/>
            <a:ext cx="8458200" cy="276999"/>
          </a:xfrm>
        </p:spPr>
        <p:txBody>
          <a:bodyPr/>
          <a:lstStyle>
            <a:lvl1pPr marL="0" indent="0">
              <a:buNone/>
              <a:defRPr sz="1800" b="0" i="0">
                <a:latin typeface="Outfit" pitchFamily="2" charset="0"/>
              </a:defRPr>
            </a:lvl1pPr>
            <a:lvl2pPr marL="227013" indent="0">
              <a:buNone/>
              <a:defRPr/>
            </a:lvl2pPr>
            <a:lvl3pPr marL="628650" indent="0">
              <a:buNone/>
              <a:defRPr/>
            </a:lvl3pPr>
            <a:lvl4pPr marL="862013" indent="0">
              <a:buNone/>
              <a:defRPr/>
            </a:lvl4pPr>
            <a:lvl5pPr marL="10922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71457903-EC94-E169-6117-5CBE97586C8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693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096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- Short Photo 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4172C6-7941-10DC-CF20-F36DDAE0F486}"/>
              </a:ext>
            </a:extLst>
          </p:cNvPr>
          <p:cNvSpPr/>
          <p:nvPr userDrawn="1"/>
        </p:nvSpPr>
        <p:spPr>
          <a:xfrm>
            <a:off x="342900" y="1924050"/>
            <a:ext cx="8458200" cy="2843841"/>
          </a:xfrm>
          <a:prstGeom prst="rect">
            <a:avLst/>
          </a:prstGeom>
          <a:solidFill>
            <a:srgbClr val="F0F3F2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>
              <a:solidFill>
                <a:schemeClr val="bg1"/>
              </a:solidFill>
              <a:ea typeface="Roboto Regular" pitchFamily="2" charset="0"/>
            </a:endParaRP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E6F6AC5-E1BE-3E45-A4F2-7C49A54E48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631369" y="2218500"/>
            <a:ext cx="3733801" cy="664797"/>
          </a:xfrm>
          <a:prstGeom prst="rect">
            <a:avLst/>
          </a:prstGeom>
        </p:spPr>
        <p:txBody>
          <a:bodyPr rtlCol="0"/>
          <a:lstStyle>
            <a:lvl1pPr>
              <a:defRPr sz="2400" b="0" i="0">
                <a:solidFill>
                  <a:schemeClr val="accent1"/>
                </a:solidFill>
                <a:latin typeface="Outfit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E528850C-B196-8D44-B601-08A0833D4FF5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black">
          <a:xfrm>
            <a:off x="631370" y="2889434"/>
            <a:ext cx="3733800" cy="1292662"/>
          </a:xfrm>
          <a:prstGeom prst="rect">
            <a:avLst/>
          </a:prstGeom>
        </p:spPr>
        <p:txBody>
          <a:bodyPr rtlCol="0"/>
          <a:lstStyle>
            <a:lvl1pPr marL="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sz="1400" b="0" i="0" dirty="0" smtClean="0">
                <a:solidFill>
                  <a:schemeClr val="tx1"/>
                </a:solidFill>
              </a:defRPr>
            </a:lvl1pPr>
            <a:lvl2pPr marL="290512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tabLst/>
              <a:defRPr lang="en-US" sz="1400" b="0" i="0" dirty="0" smtClean="0">
                <a:solidFill>
                  <a:schemeClr val="tx1"/>
                </a:solidFill>
              </a:defRPr>
            </a:lvl2pPr>
            <a:lvl3pPr marL="62865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sz="1400" b="0" i="0" dirty="0" smtClean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2E6B96-46FD-8A42-A4B4-07B61480B5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tx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8F153B2-DCC6-5D62-240D-028F87AB6F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1924050"/>
            <a:ext cx="4229100" cy="2843842"/>
          </a:xfr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32A80DAB-0560-C026-CDA5-EE5E8FA91C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2900" y="251054"/>
            <a:ext cx="8458200" cy="276999"/>
          </a:xfrm>
        </p:spPr>
        <p:txBody>
          <a:bodyPr/>
          <a:lstStyle>
            <a:lvl1pPr marL="0" indent="0">
              <a:buNone/>
              <a:defRPr sz="1800" b="0" i="0">
                <a:latin typeface="Outfit" pitchFamily="2" charset="0"/>
              </a:defRPr>
            </a:lvl1pPr>
            <a:lvl2pPr marL="227013" indent="0">
              <a:buNone/>
              <a:defRPr/>
            </a:lvl2pPr>
            <a:lvl3pPr marL="628650" indent="0">
              <a:buNone/>
              <a:defRPr/>
            </a:lvl3pPr>
            <a:lvl4pPr marL="862013" indent="0">
              <a:buNone/>
              <a:defRPr/>
            </a:lvl4pPr>
            <a:lvl5pPr marL="10922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F9B1EE4-A5C4-D740-FEE1-A5E6191E3A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2900" y="822503"/>
            <a:ext cx="8458200" cy="430887"/>
          </a:xfrm>
        </p:spPr>
        <p:txBody>
          <a:bodyPr/>
          <a:lstStyle>
            <a:lvl1pPr marL="0" indent="0">
              <a:buNone/>
              <a:defRPr sz="2800" b="0" i="0">
                <a:latin typeface="Outfit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56C49898-CC9C-3C68-FB4D-DDB621D1950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8935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096" userDrawn="1">
          <p15:clr>
            <a:srgbClr val="FBAE40"/>
          </p15:clr>
        </p15:guide>
        <p15:guide id="2" orient="horz" pos="468" userDrawn="1">
          <p15:clr>
            <a:srgbClr val="FBAE40"/>
          </p15:clr>
        </p15:guide>
        <p15:guide id="3" orient="horz" pos="3012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- Short Photo 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4172C6-7941-10DC-CF20-F36DDAE0F486}"/>
              </a:ext>
            </a:extLst>
          </p:cNvPr>
          <p:cNvSpPr/>
          <p:nvPr userDrawn="1"/>
        </p:nvSpPr>
        <p:spPr>
          <a:xfrm>
            <a:off x="342900" y="1924050"/>
            <a:ext cx="8458200" cy="2843841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>
              <a:solidFill>
                <a:schemeClr val="bg1"/>
              </a:solidFill>
              <a:ea typeface="Roboto Regular" pitchFamily="2" charset="0"/>
            </a:endParaRP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E6F6AC5-E1BE-3E45-A4F2-7C49A54E48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631369" y="2218500"/>
            <a:ext cx="3733801" cy="664797"/>
          </a:xfrm>
          <a:prstGeom prst="rect">
            <a:avLst/>
          </a:prstGeom>
        </p:spPr>
        <p:txBody>
          <a:bodyPr rtlCol="0"/>
          <a:lstStyle>
            <a:lvl1pPr>
              <a:defRPr sz="24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E528850C-B196-8D44-B601-08A0833D4FF5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black">
          <a:xfrm>
            <a:off x="631370" y="2889434"/>
            <a:ext cx="3733800" cy="1292662"/>
          </a:xfrm>
          <a:prstGeom prst="rect">
            <a:avLst/>
          </a:prstGeom>
        </p:spPr>
        <p:txBody>
          <a:bodyPr rtlCol="0"/>
          <a:lstStyle>
            <a:lvl1pPr marL="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sz="1400" b="0" i="0" dirty="0" smtClean="0">
                <a:solidFill>
                  <a:schemeClr val="tx1"/>
                </a:solidFill>
              </a:defRPr>
            </a:lvl1pPr>
            <a:lvl2pPr marL="290512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tabLst/>
              <a:defRPr lang="en-US" sz="1400" b="0" i="0" dirty="0" smtClean="0">
                <a:solidFill>
                  <a:schemeClr val="tx1"/>
                </a:solidFill>
              </a:defRPr>
            </a:lvl2pPr>
            <a:lvl3pPr marL="62865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sz="1400" b="0" i="0" dirty="0" smtClean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2E6B96-46FD-8A42-A4B4-07B61480B5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tx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8F153B2-DCC6-5D62-240D-028F87AB6F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1924050"/>
            <a:ext cx="4229100" cy="2843842"/>
          </a:xfr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32A80DAB-0560-C026-CDA5-EE5E8FA91C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2900" y="251054"/>
            <a:ext cx="8458200" cy="276999"/>
          </a:xfrm>
        </p:spPr>
        <p:txBody>
          <a:bodyPr/>
          <a:lstStyle>
            <a:lvl1pPr marL="0" indent="0">
              <a:buNone/>
              <a:defRPr sz="1800" b="0" i="0">
                <a:latin typeface="Outfit" pitchFamily="2" charset="0"/>
              </a:defRPr>
            </a:lvl1pPr>
            <a:lvl2pPr marL="227013" indent="0">
              <a:buNone/>
              <a:defRPr/>
            </a:lvl2pPr>
            <a:lvl3pPr marL="628650" indent="0">
              <a:buNone/>
              <a:defRPr/>
            </a:lvl3pPr>
            <a:lvl4pPr marL="862013" indent="0">
              <a:buNone/>
              <a:defRPr/>
            </a:lvl4pPr>
            <a:lvl5pPr marL="10922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F9B1EE4-A5C4-D740-FEE1-A5E6191E3A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2900" y="822503"/>
            <a:ext cx="8458200" cy="430887"/>
          </a:xfrm>
        </p:spPr>
        <p:txBody>
          <a:bodyPr/>
          <a:lstStyle>
            <a:lvl1pPr marL="0" indent="0">
              <a:buNone/>
              <a:defRPr sz="2800" b="0" i="0">
                <a:latin typeface="Outfit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F7B6E82A-5EC5-51CB-C923-A642A29FFF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738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096" userDrawn="1">
          <p15:clr>
            <a:srgbClr val="FBAE40"/>
          </p15:clr>
        </p15:guide>
        <p15:guide id="2" orient="horz" pos="468" userDrawn="1">
          <p15:clr>
            <a:srgbClr val="FBAE40"/>
          </p15:clr>
        </p15:guide>
        <p15:guide id="3" orient="horz" pos="301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- Short Photo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4172C6-7941-10DC-CF20-F36DDAE0F486}"/>
              </a:ext>
            </a:extLst>
          </p:cNvPr>
          <p:cNvSpPr/>
          <p:nvPr userDrawn="1"/>
        </p:nvSpPr>
        <p:spPr>
          <a:xfrm>
            <a:off x="342900" y="1924050"/>
            <a:ext cx="8458200" cy="2843841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>
              <a:solidFill>
                <a:schemeClr val="bg1"/>
              </a:solidFill>
              <a:ea typeface="Roboto Regular" pitchFamily="2" charset="0"/>
            </a:endParaRP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E6F6AC5-E1BE-3E45-A4F2-7C49A54E48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631369" y="2218500"/>
            <a:ext cx="3733801" cy="664797"/>
          </a:xfrm>
          <a:prstGeom prst="rect">
            <a:avLst/>
          </a:prstGeom>
        </p:spPr>
        <p:txBody>
          <a:bodyPr rtlCol="0"/>
          <a:lstStyle>
            <a:lvl1pPr>
              <a:defRPr sz="24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E528850C-B196-8D44-B601-08A0833D4FF5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black">
          <a:xfrm>
            <a:off x="631370" y="2889434"/>
            <a:ext cx="3733800" cy="1292662"/>
          </a:xfrm>
          <a:prstGeom prst="rect">
            <a:avLst/>
          </a:prstGeom>
        </p:spPr>
        <p:txBody>
          <a:bodyPr rtlCol="0"/>
          <a:lstStyle>
            <a:lvl1pPr marL="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sz="1400" b="0" i="0" dirty="0" smtClean="0">
                <a:solidFill>
                  <a:schemeClr val="tx1"/>
                </a:solidFill>
              </a:defRPr>
            </a:lvl1pPr>
            <a:lvl2pPr marL="290512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tabLst/>
              <a:defRPr lang="en-US" sz="1400" b="0" i="0" dirty="0" smtClean="0">
                <a:solidFill>
                  <a:schemeClr val="tx1"/>
                </a:solidFill>
              </a:defRPr>
            </a:lvl2pPr>
            <a:lvl3pPr marL="62865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sz="1400" b="0" i="0" dirty="0" smtClean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2E6B96-46FD-8A42-A4B4-07B61480B5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tx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8F153B2-DCC6-5D62-240D-028F87AB6F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1924050"/>
            <a:ext cx="4229100" cy="2843842"/>
          </a:xfr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32A80DAB-0560-C026-CDA5-EE5E8FA91C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2900" y="251054"/>
            <a:ext cx="8458200" cy="276999"/>
          </a:xfrm>
        </p:spPr>
        <p:txBody>
          <a:bodyPr/>
          <a:lstStyle>
            <a:lvl1pPr marL="0" indent="0">
              <a:buNone/>
              <a:defRPr sz="1800" b="0" i="0">
                <a:latin typeface="Outfit" pitchFamily="2" charset="0"/>
              </a:defRPr>
            </a:lvl1pPr>
            <a:lvl2pPr marL="227013" indent="0">
              <a:buNone/>
              <a:defRPr/>
            </a:lvl2pPr>
            <a:lvl3pPr marL="628650" indent="0">
              <a:buNone/>
              <a:defRPr/>
            </a:lvl3pPr>
            <a:lvl4pPr marL="862013" indent="0">
              <a:buNone/>
              <a:defRPr/>
            </a:lvl4pPr>
            <a:lvl5pPr marL="10922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F9B1EE4-A5C4-D740-FEE1-A5E6191E3A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2900" y="822503"/>
            <a:ext cx="8458200" cy="430887"/>
          </a:xfrm>
        </p:spPr>
        <p:txBody>
          <a:bodyPr/>
          <a:lstStyle>
            <a:lvl1pPr marL="0" indent="0">
              <a:buNone/>
              <a:defRPr sz="2800" b="0" i="0">
                <a:solidFill>
                  <a:schemeClr val="accent1"/>
                </a:solidFill>
                <a:latin typeface="Outfit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38F9ACD6-D491-081A-1F6F-72CBE9C407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4521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096" userDrawn="1">
          <p15:clr>
            <a:srgbClr val="FBAE40"/>
          </p15:clr>
        </p15:guide>
        <p15:guide id="2" orient="horz" pos="468" userDrawn="1">
          <p15:clr>
            <a:srgbClr val="FBAE40"/>
          </p15:clr>
        </p15:guide>
        <p15:guide id="3" orient="horz" pos="3012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- Short Photo 0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4172C6-7941-10DC-CF20-F36DDAE0F486}"/>
              </a:ext>
            </a:extLst>
          </p:cNvPr>
          <p:cNvSpPr/>
          <p:nvPr userDrawn="1"/>
        </p:nvSpPr>
        <p:spPr>
          <a:xfrm>
            <a:off x="342900" y="1924050"/>
            <a:ext cx="8458200" cy="2843841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>
              <a:solidFill>
                <a:schemeClr val="bg1"/>
              </a:solidFill>
              <a:ea typeface="Roboto Regular" pitchFamily="2" charset="0"/>
            </a:endParaRP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E528850C-B196-8D44-B601-08A0833D4FF5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black">
          <a:xfrm>
            <a:off x="631370" y="2541814"/>
            <a:ext cx="3733800" cy="1446550"/>
          </a:xfrm>
          <a:prstGeom prst="rect">
            <a:avLst/>
          </a:prstGeom>
        </p:spPr>
        <p:txBody>
          <a:bodyPr rtlCol="0"/>
          <a:lstStyle>
            <a:lvl1pPr marL="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sz="1800" b="0" i="0" dirty="0" smtClean="0">
                <a:solidFill>
                  <a:schemeClr val="tx1"/>
                </a:solidFill>
                <a:latin typeface="Outfit" pitchFamily="2" charset="0"/>
              </a:defRPr>
            </a:lvl1pPr>
            <a:lvl2pPr marL="290512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tabLst/>
              <a:defRPr lang="en-US" sz="1800" b="0" i="0" dirty="0" smtClean="0">
                <a:solidFill>
                  <a:schemeClr val="tx1"/>
                </a:solidFill>
                <a:latin typeface="Outfit" pitchFamily="2" charset="0"/>
              </a:defRPr>
            </a:lvl2pPr>
            <a:lvl3pPr marL="628650" indent="0">
              <a:spcBef>
                <a:spcPts val="2400"/>
              </a:spcBef>
              <a:buClr>
                <a:schemeClr val="accent1"/>
              </a:buClr>
              <a:buFont typeface="+mj-lt"/>
              <a:buNone/>
              <a:defRPr lang="en-US" sz="1800" b="0" i="0" dirty="0" smtClean="0">
                <a:solidFill>
                  <a:schemeClr val="tx1"/>
                </a:solidFill>
                <a:latin typeface="Outfit" pitchFamily="2" charset="0"/>
              </a:defRPr>
            </a:lvl3pPr>
            <a:lvl4pPr>
              <a:defRPr lang="en-US" dirty="0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2E6B96-46FD-8A42-A4B4-07B61480B5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tx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32A80DAB-0560-C026-CDA5-EE5E8FA91C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2900" y="251054"/>
            <a:ext cx="8458200" cy="276999"/>
          </a:xfrm>
        </p:spPr>
        <p:txBody>
          <a:bodyPr/>
          <a:lstStyle>
            <a:lvl1pPr marL="0" indent="0">
              <a:buNone/>
              <a:defRPr sz="1800" b="0" i="0">
                <a:latin typeface="Outfit" pitchFamily="2" charset="0"/>
              </a:defRPr>
            </a:lvl1pPr>
            <a:lvl2pPr marL="227013" indent="0">
              <a:buNone/>
              <a:defRPr/>
            </a:lvl2pPr>
            <a:lvl3pPr marL="628650" indent="0">
              <a:buNone/>
              <a:defRPr/>
            </a:lvl3pPr>
            <a:lvl4pPr marL="862013" indent="0">
              <a:buNone/>
              <a:defRPr/>
            </a:lvl4pPr>
            <a:lvl5pPr marL="10922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F9B1EE4-A5C4-D740-FEE1-A5E6191E3A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2900" y="822503"/>
            <a:ext cx="8458200" cy="615553"/>
          </a:xfrm>
        </p:spPr>
        <p:txBody>
          <a:bodyPr/>
          <a:lstStyle>
            <a:lvl1pPr marL="0" indent="0">
              <a:buNone/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CD051EE7-83FA-F272-3568-EA2BC83202B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04114" y="1870813"/>
            <a:ext cx="3096986" cy="2948837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74C9D631-9BBE-9B14-E205-2F7681DB50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3980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096" userDrawn="1">
          <p15:clr>
            <a:srgbClr val="FBAE40"/>
          </p15:clr>
        </p15:guide>
        <p15:guide id="2" orient="horz" pos="468" userDrawn="1">
          <p15:clr>
            <a:srgbClr val="FBAE40"/>
          </p15:clr>
        </p15:guide>
        <p15:guide id="3" orient="horz" pos="3012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- Short Photo 0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516DD8F-EFB4-8632-A892-1BAD9A71BC28}"/>
              </a:ext>
            </a:extLst>
          </p:cNvPr>
          <p:cNvSpPr/>
          <p:nvPr userDrawn="1"/>
        </p:nvSpPr>
        <p:spPr>
          <a:xfrm>
            <a:off x="342900" y="1696520"/>
            <a:ext cx="8458200" cy="2948837"/>
          </a:xfrm>
          <a:prstGeom prst="rect">
            <a:avLst/>
          </a:prstGeom>
          <a:solidFill>
            <a:srgbClr val="F0F3F2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>
              <a:solidFill>
                <a:schemeClr val="bg1"/>
              </a:solidFill>
              <a:ea typeface="Roboto Regular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2E6B96-46FD-8A42-A4B4-07B61480B5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tx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32A80DAB-0560-C026-CDA5-EE5E8FA91C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2900" y="251054"/>
            <a:ext cx="8458200" cy="276999"/>
          </a:xfrm>
        </p:spPr>
        <p:txBody>
          <a:bodyPr/>
          <a:lstStyle>
            <a:lvl1pPr marL="0" indent="0">
              <a:buNone/>
              <a:defRPr sz="1800" b="0" i="0">
                <a:latin typeface="Outfit" pitchFamily="2" charset="0"/>
              </a:defRPr>
            </a:lvl1pPr>
            <a:lvl2pPr marL="227013" indent="0">
              <a:buNone/>
              <a:defRPr/>
            </a:lvl2pPr>
            <a:lvl3pPr marL="628650" indent="0">
              <a:buNone/>
              <a:defRPr/>
            </a:lvl3pPr>
            <a:lvl4pPr marL="862013" indent="0">
              <a:buNone/>
              <a:defRPr/>
            </a:lvl4pPr>
            <a:lvl5pPr marL="10922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F9B1EE4-A5C4-D740-FEE1-A5E6191E3A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2900" y="809696"/>
            <a:ext cx="8458200" cy="430887"/>
          </a:xfrm>
        </p:spPr>
        <p:txBody>
          <a:bodyPr/>
          <a:lstStyle>
            <a:lvl1pPr marL="0" indent="0" algn="ctr">
              <a:buNone/>
              <a:defRPr sz="28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CD051EE7-83FA-F272-3568-EA2BC83202B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04114" y="1696520"/>
            <a:ext cx="3096986" cy="2948837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94C03C52-1561-612C-50A1-4F478A5741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4269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096" userDrawn="1">
          <p15:clr>
            <a:srgbClr val="FBAE40"/>
          </p15:clr>
        </p15:guide>
        <p15:guide id="2" orient="horz" pos="468" userDrawn="1">
          <p15:clr>
            <a:srgbClr val="FBAE40"/>
          </p15:clr>
        </p15:guide>
        <p15:guide id="3" orient="horz" pos="3012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Text with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E528850C-B196-8D44-B601-08A0833D4FF5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black">
          <a:xfrm>
            <a:off x="4914900" y="859971"/>
            <a:ext cx="3886198" cy="3959678"/>
          </a:xfrm>
          <a:prstGeom prst="rect">
            <a:avLst/>
          </a:prstGeom>
        </p:spPr>
        <p:txBody>
          <a:bodyPr rtlCol="0"/>
          <a:lstStyle>
            <a:lvl1pPr marL="173038" indent="-173038">
              <a:spcBef>
                <a:spcPts val="24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lang="en-US" sz="1600" b="0" i="0" dirty="0" smtClean="0">
                <a:solidFill>
                  <a:schemeClr val="tx1"/>
                </a:solidFill>
              </a:defRPr>
            </a:lvl1pPr>
            <a:lvl2pPr marL="458788" indent="-169863">
              <a:spcBef>
                <a:spcPts val="24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lang="en-US" b="0" i="0" dirty="0" smtClean="0">
                <a:solidFill>
                  <a:schemeClr val="tx1"/>
                </a:solidFill>
              </a:defRPr>
            </a:lvl2pPr>
            <a:lvl3pPr marL="801688" indent="-173038">
              <a:spcBef>
                <a:spcPts val="24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lang="en-US" b="0" i="0" dirty="0" smtClean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2E6B96-46FD-8A42-A4B4-07B61480B5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tx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6F6FCD9-530C-D8F3-B4EC-809D1F0E03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2900" y="725091"/>
            <a:ext cx="3728357" cy="1846659"/>
          </a:xfrm>
        </p:spPr>
        <p:txBody>
          <a:bodyPr/>
          <a:lstStyle>
            <a:lvl1pPr marL="0" indent="0">
              <a:buNone/>
              <a:defRPr sz="4000" b="0" i="0">
                <a:solidFill>
                  <a:schemeClr val="accent1"/>
                </a:solidFill>
                <a:latin typeface="Outfit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C83D2481-5566-5D97-E56C-FCAEC9D7AA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2900" y="251054"/>
            <a:ext cx="8458200" cy="276999"/>
          </a:xfrm>
        </p:spPr>
        <p:txBody>
          <a:bodyPr/>
          <a:lstStyle>
            <a:lvl1pPr marL="0" indent="0">
              <a:buNone/>
              <a:defRPr sz="1800" b="0" i="0">
                <a:latin typeface="Outfit" pitchFamily="2" charset="0"/>
              </a:defRPr>
            </a:lvl1pPr>
            <a:lvl2pPr marL="227013" indent="0">
              <a:buNone/>
              <a:defRPr/>
            </a:lvl2pPr>
            <a:lvl3pPr marL="628650" indent="0">
              <a:buNone/>
              <a:defRPr/>
            </a:lvl3pPr>
            <a:lvl4pPr marL="862013" indent="0">
              <a:buNone/>
              <a:defRPr/>
            </a:lvl4pPr>
            <a:lvl5pPr marL="10922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CDFFCD98-1185-4EE4-8B9D-AC99264582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8542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096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BA755-8647-5B4F-8013-606D440B46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87888D0C-0136-3036-5611-BB2A5B1CC5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1011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F7091D7-3D0B-FD4E-8C8C-5A1D58DD5C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342899" y="272514"/>
            <a:ext cx="8458201" cy="31538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lang="en-US" sz="1800" b="0" i="0" kern="1200" dirty="0" smtClean="0">
                <a:solidFill>
                  <a:schemeClr val="tx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48F25E55-DE25-4E4B-96FC-6D3DC99A8C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342899" y="645492"/>
            <a:ext cx="8458201" cy="215444"/>
          </a:xfrm>
        </p:spPr>
        <p:txBody>
          <a:bodyPr/>
          <a:lstStyle>
            <a:lvl1pPr marL="0" indent="0">
              <a:buNone/>
              <a:defRPr lang="en-US" sz="1400" b="0" i="0" dirty="0" smtClean="0">
                <a:solidFill>
                  <a:schemeClr val="tx1"/>
                </a:solidFill>
                <a:latin typeface="Outfit" pitchFamily="2" charset="0"/>
                <a:ea typeface="Sharp Sans" pitchFamily="2" charset="77"/>
                <a:cs typeface="Sharp Sans" pitchFamily="2" charset="77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D56B2362-E5DE-1DC2-35DE-FBD34360D6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5538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 and Cont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/>
          <p:cNvSpPr>
            <a:spLocks noGrp="1"/>
          </p:cNvSpPr>
          <p:nvPr>
            <p:ph idx="1" hasCustomPrompt="1"/>
          </p:nvPr>
        </p:nvSpPr>
        <p:spPr bwMode="black">
          <a:xfrm>
            <a:off x="339852" y="971665"/>
            <a:ext cx="8311895" cy="830997"/>
          </a:xfrm>
          <a:prstGeom prst="rect">
            <a:avLst/>
          </a:prstGeom>
        </p:spPr>
        <p:txBody>
          <a:bodyPr rtlCol="0"/>
          <a:lstStyle>
            <a:lvl1pPr>
              <a:defRPr lang="en-US" sz="1400" b="0" i="0" smtClean="0">
                <a:latin typeface="Outfit Light" pitchFamily="2" charset="0"/>
                <a:ea typeface="Roboto Light" pitchFamily="2" charset="0"/>
              </a:defRPr>
            </a:lvl1pPr>
            <a:lvl2pPr marL="457200" indent="-166688">
              <a:tabLst/>
              <a:defRPr lang="en-US" sz="1400" b="0" i="0" smtClean="0">
                <a:latin typeface="Outfit Light" pitchFamily="2" charset="0"/>
                <a:ea typeface="Roboto Light" pitchFamily="2" charset="0"/>
              </a:defRPr>
            </a:lvl2pPr>
            <a:lvl3pPr>
              <a:defRPr lang="en-US" sz="1400" b="0" i="0" smtClean="0">
                <a:latin typeface="Outfit Light" pitchFamily="2" charset="0"/>
                <a:ea typeface="Roboto Light" pitchFamily="2" charset="0"/>
              </a:defRPr>
            </a:lvl3pPr>
            <a:lvl4pPr>
              <a:defRPr lang="en-US" dirty="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8E65E97-9155-6F41-BD56-DE1549494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342900" y="272833"/>
            <a:ext cx="8458200" cy="31538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lang="en-US" sz="1800" b="0" i="0" kern="1200" dirty="0" smtClean="0">
                <a:solidFill>
                  <a:schemeClr val="tx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11C4371-F084-3245-8D2F-27743F3AEB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342900" y="642615"/>
            <a:ext cx="8458200" cy="215444"/>
          </a:xfrm>
        </p:spPr>
        <p:txBody>
          <a:bodyPr/>
          <a:lstStyle>
            <a:lvl1pPr marL="0" indent="0">
              <a:buNone/>
              <a:defRPr lang="en-US" sz="1400" b="0" i="0" dirty="0" smtClean="0">
                <a:solidFill>
                  <a:schemeClr val="tx1"/>
                </a:solidFill>
                <a:latin typeface="Outfit" pitchFamily="2" charset="0"/>
                <a:ea typeface="Sharp Sans" pitchFamily="2" charset="77"/>
                <a:cs typeface="Sharp Sans" pitchFamily="2" charset="77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DE4CD705-CE6A-04D2-1B7C-39585401D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551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 and Content 02">
    <p:bg>
      <p:bgPr>
        <a:solidFill>
          <a:srgbClr val="0A6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/>
          <p:cNvSpPr>
            <a:spLocks noGrp="1"/>
          </p:cNvSpPr>
          <p:nvPr>
            <p:ph idx="1" hasCustomPrompt="1"/>
          </p:nvPr>
        </p:nvSpPr>
        <p:spPr bwMode="black">
          <a:xfrm>
            <a:off x="339852" y="971665"/>
            <a:ext cx="8311895" cy="830997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bg1"/>
              </a:buClr>
              <a:defRPr lang="en-US" sz="1400" b="0" i="0" smtClean="0">
                <a:solidFill>
                  <a:schemeClr val="bg1"/>
                </a:solidFill>
                <a:latin typeface="Outfit Light" pitchFamily="2" charset="0"/>
                <a:ea typeface="Roboto Light" pitchFamily="2" charset="0"/>
              </a:defRPr>
            </a:lvl1pPr>
            <a:lvl2pPr marL="457200" indent="-166688">
              <a:buClr>
                <a:schemeClr val="bg1"/>
              </a:buClr>
              <a:tabLst/>
              <a:defRPr lang="en-US" sz="1400" b="0" i="0" smtClean="0">
                <a:solidFill>
                  <a:schemeClr val="bg1"/>
                </a:solidFill>
                <a:latin typeface="Outfit Light" pitchFamily="2" charset="0"/>
                <a:ea typeface="Roboto Light" pitchFamily="2" charset="0"/>
              </a:defRPr>
            </a:lvl2pPr>
            <a:lvl3pPr>
              <a:buClr>
                <a:schemeClr val="bg1"/>
              </a:buClr>
              <a:defRPr lang="en-US" sz="1400" b="0" i="0" smtClean="0">
                <a:solidFill>
                  <a:schemeClr val="bg1"/>
                </a:solidFill>
                <a:latin typeface="Outfit Light" pitchFamily="2" charset="0"/>
                <a:ea typeface="Roboto Light" pitchFamily="2" charset="0"/>
              </a:defRPr>
            </a:lvl3pPr>
            <a:lvl4pPr>
              <a:defRPr lang="en-US" dirty="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8E65E97-9155-6F41-BD56-DE1549494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342900" y="272833"/>
            <a:ext cx="8458200" cy="31538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lang="en-US" sz="1800" b="0" i="0" kern="1200" dirty="0" smtClean="0">
                <a:solidFill>
                  <a:schemeClr val="bg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11C4371-F084-3245-8D2F-27743F3AEB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342900" y="642615"/>
            <a:ext cx="8458200" cy="215444"/>
          </a:xfrm>
        </p:spPr>
        <p:txBody>
          <a:bodyPr/>
          <a:lstStyle>
            <a:lvl1pPr marL="0" indent="0">
              <a:buNone/>
              <a:defRPr lang="en-US" sz="1400" b="0" i="0" dirty="0" smtClean="0">
                <a:solidFill>
                  <a:schemeClr val="bg1"/>
                </a:solidFill>
                <a:latin typeface="Outfit" pitchFamily="2" charset="0"/>
                <a:ea typeface="Sharp Sans" pitchFamily="2" charset="77"/>
                <a:cs typeface="Sharp Sans" pitchFamily="2" charset="77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1C5C9C-F48F-CC49-B0D0-F7E6B10D195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bg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25E35829-1B04-22E9-0F6C-D94561FC67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3065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 and Content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/>
          <p:cNvSpPr>
            <a:spLocks noGrp="1"/>
          </p:cNvSpPr>
          <p:nvPr>
            <p:ph idx="1" hasCustomPrompt="1"/>
          </p:nvPr>
        </p:nvSpPr>
        <p:spPr bwMode="black">
          <a:xfrm>
            <a:off x="339852" y="971665"/>
            <a:ext cx="8311895" cy="830997"/>
          </a:xfrm>
          <a:prstGeom prst="rect">
            <a:avLst/>
          </a:prstGeom>
        </p:spPr>
        <p:txBody>
          <a:bodyPr rtlCol="0"/>
          <a:lstStyle>
            <a:lvl1pPr>
              <a:defRPr lang="en-US" sz="1400" b="0" i="0" smtClean="0">
                <a:latin typeface="Outfit Light" pitchFamily="2" charset="0"/>
                <a:ea typeface="Roboto Light" pitchFamily="2" charset="0"/>
              </a:defRPr>
            </a:lvl1pPr>
            <a:lvl2pPr marL="457200" indent="-166688">
              <a:tabLst/>
              <a:defRPr lang="en-US" sz="1400" b="0" i="0" smtClean="0">
                <a:latin typeface="Outfit Light" pitchFamily="2" charset="0"/>
                <a:ea typeface="Roboto Light" pitchFamily="2" charset="0"/>
              </a:defRPr>
            </a:lvl2pPr>
            <a:lvl3pPr>
              <a:defRPr lang="en-US" sz="1400" b="0" i="0" smtClean="0">
                <a:latin typeface="Outfit Light" pitchFamily="2" charset="0"/>
                <a:ea typeface="Roboto Light" pitchFamily="2" charset="0"/>
              </a:defRPr>
            </a:lvl3pPr>
            <a:lvl4pPr>
              <a:defRPr lang="en-US" dirty="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8E65E97-9155-6F41-BD56-DE1549494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342900" y="272833"/>
            <a:ext cx="8458200" cy="31538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lang="en-US" sz="1800" b="0" i="0" kern="1200" dirty="0" smtClean="0">
                <a:solidFill>
                  <a:schemeClr val="tx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11C4371-F084-3245-8D2F-27743F3AEB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342900" y="642615"/>
            <a:ext cx="8458200" cy="215444"/>
          </a:xfrm>
        </p:spPr>
        <p:txBody>
          <a:bodyPr/>
          <a:lstStyle>
            <a:lvl1pPr marL="0" indent="0">
              <a:buNone/>
              <a:defRPr lang="en-US" sz="1400" b="0" i="0" dirty="0" smtClean="0">
                <a:solidFill>
                  <a:schemeClr val="tx1"/>
                </a:solidFill>
                <a:latin typeface="Outfit" pitchFamily="2" charset="0"/>
                <a:ea typeface="Sharp Sans" pitchFamily="2" charset="77"/>
                <a:cs typeface="Sharp Sans" pitchFamily="2" charset="77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E690E7EA-D6EC-D738-145E-4FBBB4B32F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7954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/>
          <p:cNvSpPr>
            <a:spLocks noGrp="1"/>
          </p:cNvSpPr>
          <p:nvPr>
            <p:ph idx="1" hasCustomPrompt="1"/>
          </p:nvPr>
        </p:nvSpPr>
        <p:spPr bwMode="black">
          <a:xfrm>
            <a:off x="339853" y="971664"/>
            <a:ext cx="3078261" cy="384798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lang="en-US" sz="2400" b="0" i="0" smtClean="0">
                <a:latin typeface="Outfit" pitchFamily="2" charset="0"/>
                <a:ea typeface="Roboto Light" pitchFamily="2" charset="0"/>
              </a:defRPr>
            </a:lvl1pPr>
            <a:lvl2pPr marL="457200" indent="-166688">
              <a:tabLst/>
              <a:defRPr lang="en-US" sz="1400" b="0" i="0" smtClean="0">
                <a:latin typeface="Outfit Light" pitchFamily="2" charset="0"/>
                <a:ea typeface="Roboto Light" pitchFamily="2" charset="0"/>
              </a:defRPr>
            </a:lvl2pPr>
            <a:lvl3pPr>
              <a:defRPr lang="en-US" sz="1400" b="0" i="0" smtClean="0">
                <a:latin typeface="Outfit Light" pitchFamily="2" charset="0"/>
                <a:ea typeface="Roboto Light" pitchFamily="2" charset="0"/>
              </a:defRPr>
            </a:lvl3pPr>
            <a:lvl4pPr>
              <a:defRPr lang="en-US" dirty="0"/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8E65E97-9155-6F41-BD56-DE1549494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342900" y="272833"/>
            <a:ext cx="8458200" cy="31538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lang="en-US" sz="1800" b="0" i="0" kern="1200" dirty="0" smtClean="0">
                <a:solidFill>
                  <a:schemeClr val="tx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EF596AA-6108-98A0-A69D-FC47ADB911D0}"/>
              </a:ext>
            </a:extLst>
          </p:cNvPr>
          <p:cNvSpPr>
            <a:spLocks noGrp="1"/>
          </p:cNvSpPr>
          <p:nvPr>
            <p:ph idx="14" hasCustomPrompt="1"/>
          </p:nvPr>
        </p:nvSpPr>
        <p:spPr bwMode="black">
          <a:xfrm>
            <a:off x="4278086" y="744165"/>
            <a:ext cx="4539344" cy="407548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lang="en-US" sz="1100" b="0" i="0" smtClean="0">
                <a:latin typeface="Outfit Light" pitchFamily="2" charset="0"/>
                <a:ea typeface="Roboto Light" pitchFamily="2" charset="0"/>
              </a:defRPr>
            </a:lvl1pPr>
            <a:lvl2pPr marL="457200" indent="-166688">
              <a:tabLst/>
              <a:defRPr lang="en-US" sz="1400" b="0" i="0" smtClean="0">
                <a:latin typeface="Outfit Light" pitchFamily="2" charset="0"/>
                <a:ea typeface="Roboto Light" pitchFamily="2" charset="0"/>
              </a:defRPr>
            </a:lvl2pPr>
            <a:lvl3pPr>
              <a:defRPr lang="en-US" sz="1400" b="0" i="0" smtClean="0">
                <a:latin typeface="Outfit Light" pitchFamily="2" charset="0"/>
                <a:ea typeface="Roboto Light" pitchFamily="2" charset="0"/>
              </a:defRPr>
            </a:lvl3pPr>
            <a:lvl4pPr>
              <a:defRPr lang="en-US" dirty="0"/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B27687E3-313D-8DA2-A05F-9513F2A45C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4618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/>
          <p:cNvSpPr>
            <a:spLocks noGrp="1"/>
          </p:cNvSpPr>
          <p:nvPr>
            <p:ph idx="1" hasCustomPrompt="1"/>
          </p:nvPr>
        </p:nvSpPr>
        <p:spPr bwMode="black">
          <a:xfrm>
            <a:off x="339853" y="971664"/>
            <a:ext cx="3437490" cy="369332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lang="en-US" sz="2400" b="0" i="0" smtClean="0">
                <a:latin typeface="Outfit" pitchFamily="2" charset="0"/>
                <a:ea typeface="Roboto Light" pitchFamily="2" charset="0"/>
              </a:defRPr>
            </a:lvl1pPr>
            <a:lvl2pPr marL="457200" indent="-166688">
              <a:tabLst/>
              <a:defRPr lang="en-US" sz="1400" b="0" i="0" smtClean="0">
                <a:latin typeface="Outfit Light" pitchFamily="2" charset="0"/>
                <a:ea typeface="Roboto Light" pitchFamily="2" charset="0"/>
              </a:defRPr>
            </a:lvl2pPr>
            <a:lvl3pPr>
              <a:defRPr lang="en-US" sz="1400" b="0" i="0" smtClean="0">
                <a:latin typeface="Outfit Light" pitchFamily="2" charset="0"/>
                <a:ea typeface="Roboto Light" pitchFamily="2" charset="0"/>
              </a:defRPr>
            </a:lvl3pPr>
            <a:lvl4pPr>
              <a:defRPr lang="en-US" dirty="0"/>
            </a:lvl4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8E65E97-9155-6F41-BD56-DE1549494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342900" y="272833"/>
            <a:ext cx="8458200" cy="31538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lang="en-US" sz="1800" b="0" i="0" kern="1200" dirty="0" smtClean="0">
                <a:solidFill>
                  <a:schemeClr val="tx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EF596AA-6108-98A0-A69D-FC47ADB911D0}"/>
              </a:ext>
            </a:extLst>
          </p:cNvPr>
          <p:cNvSpPr>
            <a:spLocks noGrp="1"/>
          </p:cNvSpPr>
          <p:nvPr>
            <p:ph idx="14" hasCustomPrompt="1"/>
          </p:nvPr>
        </p:nvSpPr>
        <p:spPr bwMode="black">
          <a:xfrm>
            <a:off x="4278086" y="744165"/>
            <a:ext cx="4539344" cy="407548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lang="en-US" sz="1100" b="0" i="0" smtClean="0">
                <a:latin typeface="Outfit Light" pitchFamily="2" charset="0"/>
                <a:ea typeface="Roboto Light" pitchFamily="2" charset="0"/>
              </a:defRPr>
            </a:lvl1pPr>
            <a:lvl2pPr marL="457200" indent="-166688">
              <a:tabLst/>
              <a:defRPr lang="en-US" sz="1400" b="0" i="0" smtClean="0">
                <a:latin typeface="Outfit Light" pitchFamily="2" charset="0"/>
                <a:ea typeface="Roboto Light" pitchFamily="2" charset="0"/>
              </a:defRPr>
            </a:lvl2pPr>
            <a:lvl3pPr>
              <a:defRPr lang="en-US" sz="1400" b="0" i="0" smtClean="0">
                <a:latin typeface="Outfit Light" pitchFamily="2" charset="0"/>
                <a:ea typeface="Roboto Light" pitchFamily="2" charset="0"/>
              </a:defRPr>
            </a:lvl3pPr>
            <a:lvl4pPr>
              <a:defRPr lang="en-US" dirty="0"/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AF4812-EC81-63AF-1FEB-86221E28D40F}"/>
              </a:ext>
            </a:extLst>
          </p:cNvPr>
          <p:cNvSpPr>
            <a:spLocks noGrp="1"/>
          </p:cNvSpPr>
          <p:nvPr>
            <p:ph idx="15" hasCustomPrompt="1"/>
          </p:nvPr>
        </p:nvSpPr>
        <p:spPr bwMode="black">
          <a:xfrm>
            <a:off x="339853" y="1526836"/>
            <a:ext cx="2958518" cy="3292814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lang="en-US" sz="1600" b="0" i="0" smtClean="0">
                <a:latin typeface="Outfit" pitchFamily="2" charset="0"/>
                <a:ea typeface="Roboto Light" pitchFamily="2" charset="0"/>
              </a:defRPr>
            </a:lvl1pPr>
            <a:lvl2pPr marL="457200" indent="-166688">
              <a:tabLst/>
              <a:defRPr lang="en-US" sz="1400" b="0" i="0" smtClean="0">
                <a:latin typeface="Outfit Light" pitchFamily="2" charset="0"/>
                <a:ea typeface="Roboto Light" pitchFamily="2" charset="0"/>
              </a:defRPr>
            </a:lvl2pPr>
            <a:lvl3pPr>
              <a:defRPr lang="en-US" sz="1400" b="0" i="0" smtClean="0">
                <a:latin typeface="Outfit Light" pitchFamily="2" charset="0"/>
                <a:ea typeface="Roboto Light" pitchFamily="2" charset="0"/>
              </a:defRPr>
            </a:lvl3pPr>
            <a:lvl4pPr>
              <a:defRPr lang="en-US" dirty="0"/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7C5C30D3-3915-7191-0245-5AAE415DFC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8256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8E65E97-9155-6F41-BD56-DE1549494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342900" y="272833"/>
            <a:ext cx="8458200" cy="31538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lang="en-US" sz="1800" b="0" i="0" kern="1200" dirty="0" smtClean="0">
                <a:solidFill>
                  <a:schemeClr val="tx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EF596AA-6108-98A0-A69D-FC47ADB911D0}"/>
              </a:ext>
            </a:extLst>
          </p:cNvPr>
          <p:cNvSpPr>
            <a:spLocks noGrp="1"/>
          </p:cNvSpPr>
          <p:nvPr>
            <p:ph idx="14" hasCustomPrompt="1"/>
          </p:nvPr>
        </p:nvSpPr>
        <p:spPr bwMode="black">
          <a:xfrm>
            <a:off x="4811486" y="744165"/>
            <a:ext cx="4005944" cy="407548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lang="en-US" sz="1100" b="0" i="0" smtClean="0">
                <a:latin typeface="Outfit Light" pitchFamily="2" charset="0"/>
                <a:ea typeface="Roboto Light" pitchFamily="2" charset="0"/>
              </a:defRPr>
            </a:lvl1pPr>
            <a:lvl2pPr marL="457200" indent="-166688">
              <a:tabLst/>
              <a:defRPr lang="en-US" sz="1400" b="0" i="0" smtClean="0">
                <a:latin typeface="Outfit Light" pitchFamily="2" charset="0"/>
                <a:ea typeface="Roboto Light" pitchFamily="2" charset="0"/>
              </a:defRPr>
            </a:lvl2pPr>
            <a:lvl3pPr>
              <a:defRPr lang="en-US" sz="1400" b="0" i="0" smtClean="0">
                <a:latin typeface="Outfit Light" pitchFamily="2" charset="0"/>
                <a:ea typeface="Roboto Light" pitchFamily="2" charset="0"/>
              </a:defRPr>
            </a:lvl3pPr>
            <a:lvl4pPr>
              <a:defRPr lang="en-US" dirty="0"/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DCD1A0C-B89F-D54F-130B-A9CA0C676E82}"/>
              </a:ext>
            </a:extLst>
          </p:cNvPr>
          <p:cNvSpPr>
            <a:spLocks noGrp="1"/>
          </p:cNvSpPr>
          <p:nvPr>
            <p:ph idx="15" hasCustomPrompt="1"/>
          </p:nvPr>
        </p:nvSpPr>
        <p:spPr bwMode="black">
          <a:xfrm>
            <a:off x="359228" y="744165"/>
            <a:ext cx="4005944" cy="407548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lang="en-US" sz="1100" b="0" i="0" smtClean="0">
                <a:latin typeface="Outfit Light" pitchFamily="2" charset="0"/>
                <a:ea typeface="Roboto Light" pitchFamily="2" charset="0"/>
              </a:defRPr>
            </a:lvl1pPr>
            <a:lvl2pPr marL="457200" indent="-166688">
              <a:tabLst/>
              <a:defRPr lang="en-US" sz="1400" b="0" i="0" smtClean="0">
                <a:latin typeface="Outfit Light" pitchFamily="2" charset="0"/>
                <a:ea typeface="Roboto Light" pitchFamily="2" charset="0"/>
              </a:defRPr>
            </a:lvl2pPr>
            <a:lvl3pPr>
              <a:defRPr lang="en-US" sz="1400" b="0" i="0" smtClean="0">
                <a:latin typeface="Outfit Light" pitchFamily="2" charset="0"/>
                <a:ea typeface="Roboto Light" pitchFamily="2" charset="0"/>
              </a:defRPr>
            </a:lvl3pPr>
            <a:lvl4pPr>
              <a:defRPr lang="en-US" dirty="0"/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38FFBA0F-CD50-918A-7D56-4B987CA8C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736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Venu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/>
          <p:cNvSpPr>
            <a:spLocks noGrp="1"/>
          </p:cNvSpPr>
          <p:nvPr>
            <p:ph idx="1" hasCustomPrompt="1"/>
          </p:nvPr>
        </p:nvSpPr>
        <p:spPr bwMode="black">
          <a:xfrm>
            <a:off x="339852" y="1374437"/>
            <a:ext cx="8311895" cy="492443"/>
          </a:xfrm>
          <a:prstGeom prst="rect">
            <a:avLst/>
          </a:prstGeom>
        </p:spPr>
        <p:txBody>
          <a:bodyPr rtlCol="0"/>
          <a:lstStyle>
            <a:lvl1pPr marL="0" indent="0" algn="ctr">
              <a:spcBef>
                <a:spcPts val="2400"/>
              </a:spcBef>
              <a:buNone/>
              <a:defRPr lang="en-US" sz="3200" b="0" i="0" smtClean="0">
                <a:solidFill>
                  <a:schemeClr val="accent1"/>
                </a:solidFill>
                <a:latin typeface="Outfit Light" pitchFamily="2" charset="0"/>
                <a:ea typeface="Roboto Light" pitchFamily="2" charset="0"/>
              </a:defRPr>
            </a:lvl1pPr>
            <a:lvl2pPr marL="290512" indent="0" algn="ctr">
              <a:buNone/>
              <a:tabLst/>
              <a:defRPr lang="en-US" sz="3200" b="0" i="0" smtClean="0">
                <a:solidFill>
                  <a:schemeClr val="accent1"/>
                </a:solidFill>
                <a:latin typeface="Outfit Light" pitchFamily="2" charset="0"/>
                <a:ea typeface="Roboto Light" pitchFamily="2" charset="0"/>
              </a:defRPr>
            </a:lvl2pPr>
            <a:lvl3pPr marL="628650" indent="0" algn="ctr">
              <a:buNone/>
              <a:defRPr lang="en-US" sz="3200" b="0" i="0" smtClean="0">
                <a:solidFill>
                  <a:schemeClr val="accent1"/>
                </a:solidFill>
                <a:latin typeface="Outfit Light" pitchFamily="2" charset="0"/>
                <a:ea typeface="Roboto Light" pitchFamily="2" charset="0"/>
              </a:defRPr>
            </a:lvl3pPr>
            <a:lvl4pPr>
              <a:defRPr lang="en-US" dirty="0"/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8E65E97-9155-6F41-BD56-DE1549494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342900" y="272833"/>
            <a:ext cx="8458200" cy="31538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lang="en-US" sz="1800" b="0" i="0" kern="1200" dirty="0" smtClean="0">
                <a:solidFill>
                  <a:schemeClr val="tx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5BBB80BC-C95E-7B8F-A879-1F6C2E8ACD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3547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428EAE3-440A-8853-B778-98F171B8C93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75934" y="0"/>
            <a:ext cx="5068066" cy="51435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AD93DD-5BB2-59BB-C8D1-560DAB6A918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4012" y="663347"/>
            <a:ext cx="3314473" cy="246221"/>
          </a:xfrm>
        </p:spPr>
        <p:txBody>
          <a:bodyPr/>
          <a:lstStyle>
            <a:lvl1pPr marL="0" indent="0">
              <a:buNone/>
              <a:defRPr b="0" i="0">
                <a:latin typeface="Outfit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895829D-62C8-79CC-DAFF-28F623DA53E8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348244" y="357915"/>
            <a:ext cx="3551927" cy="154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defRPr lang="en-US" sz="2400" b="0" i="0" kern="1200" baseline="0" dirty="0">
                <a:solidFill>
                  <a:schemeClr val="tx1"/>
                </a:solidFill>
                <a:latin typeface="Outfit Medium" pitchFamily="2" charset="0"/>
                <a:ea typeface="Sharp Sans Semibold" pitchFamily="2" charset="77"/>
                <a:cs typeface="Sharp Sans Semibold" pitchFamily="2" charset="77"/>
              </a:defRPr>
            </a:lvl1pPr>
            <a:lvl2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ea typeface="Sharp Sans Semibold" pitchFamily="2" charset="77"/>
                <a:cs typeface="Sharp Sans Semibold" pitchFamily="2" charset="0"/>
              </a:defRPr>
            </a:lvl2pPr>
            <a:lvl3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ea typeface="Sharp Sans Semibold" pitchFamily="2" charset="77"/>
                <a:cs typeface="Sharp Sans Semibold" pitchFamily="2" charset="0"/>
              </a:defRPr>
            </a:lvl3pPr>
            <a:lvl4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ea typeface="Sharp Sans Semibold" pitchFamily="2" charset="77"/>
                <a:cs typeface="Sharp Sans Semibold" pitchFamily="2" charset="0"/>
              </a:defRPr>
            </a:lvl4pPr>
            <a:lvl5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ea typeface="Sharp Sans Semibold" pitchFamily="2" charset="77"/>
                <a:cs typeface="Sharp Sans Semibold" pitchFamily="2" charset="0"/>
              </a:defRPr>
            </a:lvl5pPr>
            <a:lvl6pPr marL="457200"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cs typeface="Sharp Sans Semibold" pitchFamily="2" charset="0"/>
              </a:defRPr>
            </a:lvl6pPr>
            <a:lvl7pPr marL="914400"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cs typeface="Sharp Sans Semibold" pitchFamily="2" charset="0"/>
              </a:defRPr>
            </a:lvl7pPr>
            <a:lvl8pPr marL="1371600"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cs typeface="Sharp Sans Semibold" pitchFamily="2" charset="0"/>
              </a:defRPr>
            </a:lvl8pPr>
            <a:lvl9pPr marL="1828800"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cs typeface="Sharp Sans Semibold" pitchFamily="2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000" dirty="0">
                <a:latin typeface="Outfit" pitchFamily="2" charset="0"/>
              </a:rPr>
              <a:t>Applied Intelligence, when and where it matters.</a:t>
            </a: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0A75755A-7B49-DF21-B6B2-DFEDA49438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8244" y="4927000"/>
            <a:ext cx="369030" cy="1313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9CD10F-3F1D-58A3-25F8-9C8E360AFB9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08677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tx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4402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8E65E97-9155-6F41-BD56-DE1549494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342900" y="272833"/>
            <a:ext cx="8458200" cy="31538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lang="en-US" sz="1800" b="0" i="0" kern="1200" dirty="0" smtClean="0">
                <a:solidFill>
                  <a:schemeClr val="tx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3E2C586-4E10-5141-48F2-D62DA748BA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9314" y="1907785"/>
            <a:ext cx="873415" cy="873415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159D9-1F6B-FD8A-E187-CFBFF981A0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19716" y="2036715"/>
            <a:ext cx="7081384" cy="615553"/>
          </a:xfrm>
        </p:spPr>
        <p:txBody>
          <a:bodyPr/>
          <a:lstStyle>
            <a:lvl1pPr marL="0" indent="0">
              <a:buNone/>
              <a:defRPr sz="4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1F47A7E8-8D2C-270D-778F-BF0A3E9B911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494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0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8E65E97-9155-6F41-BD56-DE1549494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342900" y="272833"/>
            <a:ext cx="8458200" cy="31538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lang="en-US" sz="1800" b="0" i="0" kern="1200" dirty="0" smtClean="0">
                <a:solidFill>
                  <a:schemeClr val="bg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3E2C586-4E10-5141-48F2-D62DA748BA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9314" y="1907785"/>
            <a:ext cx="873415" cy="873415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159D9-1F6B-FD8A-E187-CFBFF981A0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19716" y="2036715"/>
            <a:ext cx="7081384" cy="61555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5B1DAA19-968C-C52D-82B1-716CA1EB369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345441-8D40-D7D5-1138-774E51FCD0D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bg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91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Slide 0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8E65E97-9155-6F41-BD56-DE1549494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342900" y="272833"/>
            <a:ext cx="8458200" cy="31538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lang="en-US" sz="1800" b="0" i="0" kern="1200" dirty="0" smtClean="0">
                <a:solidFill>
                  <a:schemeClr val="bg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3E2C586-4E10-5141-48F2-D62DA748BA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9314" y="1907785"/>
            <a:ext cx="873415" cy="873415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159D9-1F6B-FD8A-E187-CFBFF981A0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19716" y="2036715"/>
            <a:ext cx="7081384" cy="61555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12E69513-4C46-697A-5C36-A6B5A40A209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E1248F-AB84-A44D-039D-A7B2947B30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bg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3551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Slide 02">
    <p:bg>
      <p:bgPr>
        <a:solidFill>
          <a:srgbClr val="FA61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8E65E97-9155-6F41-BD56-DE1549494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342900" y="272833"/>
            <a:ext cx="8458200" cy="31538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lang="en-US" sz="1800" b="0" i="0" kern="1200" dirty="0" smtClean="0">
                <a:solidFill>
                  <a:schemeClr val="bg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3E2C586-4E10-5141-48F2-D62DA748BA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9314" y="1907785"/>
            <a:ext cx="873415" cy="873415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159D9-1F6B-FD8A-E187-CFBFF981A0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19716" y="2036715"/>
            <a:ext cx="7081384" cy="61555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CFC42777-C3DC-E647-00FE-65EE2FE0CBA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51FA54-8A51-4012-3AD9-CF8A66080B7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bg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794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D0EF0C-469F-AB4D-88B8-18313C012C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8FDF1761-EC40-ED4F-93D9-A29583B9C5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9688" y="489992"/>
            <a:ext cx="519534" cy="519534"/>
          </a:xfrm>
          <a:prstGeom prst="rect">
            <a:avLst/>
          </a:prstGeom>
        </p:spPr>
      </p:pic>
      <p:sp>
        <p:nvSpPr>
          <p:cNvPr id="108" name="Title 1">
            <a:extLst>
              <a:ext uri="{FF2B5EF4-FFF2-40B4-BE49-F238E27FC236}">
                <a16:creationId xmlns:a16="http://schemas.microsoft.com/office/drawing/2014/main" id="{1683F2BD-088B-8E41-A041-CF3469EA19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1483742" y="557456"/>
            <a:ext cx="2907172" cy="3221302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lang="en-US" sz="3200" b="0" i="0" kern="1200" dirty="0" smtClean="0">
                <a:solidFill>
                  <a:schemeClr val="tx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84838A-75B3-1F4D-B421-5D7DC188853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tx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DCFAB9-AE9B-BF4A-88FD-A6F26E193980}"/>
              </a:ext>
            </a:extLst>
          </p:cNvPr>
          <p:cNvSpPr/>
          <p:nvPr userDrawn="1"/>
        </p:nvSpPr>
        <p:spPr>
          <a:xfrm>
            <a:off x="7496968" y="3439886"/>
            <a:ext cx="427832" cy="740228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>
              <a:solidFill>
                <a:schemeClr val="bg1"/>
              </a:solidFill>
              <a:ea typeface="Roboto Regular" pitchFamily="2" charset="0"/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F86AE350-CB5B-8EEE-8B9A-637843ED501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48244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856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132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0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1C04ED0-F11E-2D47-801C-827B582E18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524" y="-111554"/>
            <a:ext cx="9144524" cy="52550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8FDF1761-EC40-ED4F-93D9-A29583B9C5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9688" y="489992"/>
            <a:ext cx="519534" cy="519534"/>
          </a:xfrm>
          <a:prstGeom prst="rect">
            <a:avLst/>
          </a:prstGeom>
        </p:spPr>
      </p:pic>
      <p:sp>
        <p:nvSpPr>
          <p:cNvPr id="108" name="Title 1">
            <a:extLst>
              <a:ext uri="{FF2B5EF4-FFF2-40B4-BE49-F238E27FC236}">
                <a16:creationId xmlns:a16="http://schemas.microsoft.com/office/drawing/2014/main" id="{1683F2BD-088B-8E41-A041-CF3469EA19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1483742" y="557456"/>
            <a:ext cx="2907172" cy="3221302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lang="en-US" sz="3200" b="0" i="0" kern="1200" dirty="0" smtClean="0">
                <a:solidFill>
                  <a:schemeClr val="tx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84838A-75B3-1F4D-B421-5D7DC188853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tx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748CE26D-33D1-9F37-CC78-C42D2A80E2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48244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908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13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0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0E9E90F-605B-D44F-931B-C77101AAE4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8881" y="1862"/>
            <a:ext cx="9162880" cy="513984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8FDF1761-EC40-ED4F-93D9-A29583B9C5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9688" y="489992"/>
            <a:ext cx="519534" cy="519534"/>
          </a:xfrm>
          <a:prstGeom prst="rect">
            <a:avLst/>
          </a:prstGeom>
        </p:spPr>
      </p:pic>
      <p:sp>
        <p:nvSpPr>
          <p:cNvPr id="108" name="Title 1">
            <a:extLst>
              <a:ext uri="{FF2B5EF4-FFF2-40B4-BE49-F238E27FC236}">
                <a16:creationId xmlns:a16="http://schemas.microsoft.com/office/drawing/2014/main" id="{1683F2BD-088B-8E41-A041-CF3469EA19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1483742" y="557456"/>
            <a:ext cx="2907172" cy="3221302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lang="en-US" sz="3200" b="0" i="0" kern="1200" dirty="0" smtClean="0">
                <a:solidFill>
                  <a:schemeClr val="tx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84838A-75B3-1F4D-B421-5D7DC188853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tx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9F9393F4-8A89-1D5D-7FC7-02A04A38711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48244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243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132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0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984838A-75B3-1F4D-B421-5D7DC188853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tx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pic>
        <p:nvPicPr>
          <p:cNvPr id="8" name="Picture 7" descr="Icon&#10;&#10;Description automatically generated with medium confidence">
            <a:extLst>
              <a:ext uri="{FF2B5EF4-FFF2-40B4-BE49-F238E27FC236}">
                <a16:creationId xmlns:a16="http://schemas.microsoft.com/office/drawing/2014/main" id="{86B980F0-4E5C-3040-9A5B-2FD52294C1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375" y="4944655"/>
            <a:ext cx="375359" cy="13137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96E4028-44E0-5FA2-4C3E-DA51DF796F7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" y="0"/>
            <a:ext cx="9144001" cy="51435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AC207A5-1204-AD7F-E033-838E10DEB7B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9688" y="489992"/>
            <a:ext cx="519534" cy="519534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C221223C-BBBC-AD8A-513C-BF1C378457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1483742" y="557456"/>
            <a:ext cx="2907172" cy="3221302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lang="en-US" sz="3200" b="0" i="0" kern="1200" dirty="0" smtClean="0">
                <a:solidFill>
                  <a:schemeClr val="bg1"/>
                </a:solidFill>
                <a:latin typeface="Outfit" pitchFamily="2" charset="0"/>
                <a:ea typeface="Sharp Sans Semibold" pitchFamily="2" charset="77"/>
                <a:cs typeface="Sharp Sans Semibold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79E9969B-B570-968B-CD8F-804C4DA33D8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48244" y="4927000"/>
            <a:ext cx="369030" cy="1313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B8651B-B18D-98CB-82C0-DC87A275938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39147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bg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785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132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0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984838A-75B3-1F4D-B421-5D7DC188853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tx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pic>
        <p:nvPicPr>
          <p:cNvPr id="8" name="Picture 7" descr="Icon&#10;&#10;Description automatically generated with medium confidence">
            <a:extLst>
              <a:ext uri="{FF2B5EF4-FFF2-40B4-BE49-F238E27FC236}">
                <a16:creationId xmlns:a16="http://schemas.microsoft.com/office/drawing/2014/main" id="{86B980F0-4E5C-3040-9A5B-2FD52294C1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375" y="4944655"/>
            <a:ext cx="375359" cy="13137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96E4028-44E0-5FA2-4C3E-DA51DF796F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3" y="0"/>
            <a:ext cx="9144001" cy="514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1DB43CA-EF23-550B-24BD-5141F563274B}"/>
              </a:ext>
            </a:extLst>
          </p:cNvPr>
          <p:cNvSpPr/>
          <p:nvPr userDrawn="1"/>
        </p:nvSpPr>
        <p:spPr>
          <a:xfrm>
            <a:off x="0" y="1"/>
            <a:ext cx="1409866" cy="5143500"/>
          </a:xfrm>
          <a:prstGeom prst="rect">
            <a:avLst/>
          </a:prstGeom>
          <a:solidFill>
            <a:schemeClr val="accent6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>
              <a:solidFill>
                <a:schemeClr val="bg1"/>
              </a:solidFill>
              <a:ea typeface="Roboto Regular" pitchFamily="2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2865EA4-EEF9-7558-CEC6-42181A65004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6632" y="956089"/>
            <a:ext cx="464040" cy="46404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82D66FC-BF56-EBB2-4BB1-747879F5C8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 rot="5400000">
            <a:off x="-885092" y="3034665"/>
            <a:ext cx="3139088" cy="430887"/>
          </a:xfr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break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05E217-56CB-D248-7CB9-C4DB129DDA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3786" y="275368"/>
            <a:ext cx="914400" cy="215444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r>
              <a:rPr lang="en-US" dirty="0"/>
              <a:t>Section #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5567A8-6828-2DA8-A2E8-8B0D9ACF990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89867" y="4944655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tx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804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132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0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025B49D-11E4-0B6F-380B-D7B0746B13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4" y="0"/>
            <a:ext cx="9144524" cy="51434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984838A-75B3-1F4D-B421-5D7DC188853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tx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pic>
        <p:nvPicPr>
          <p:cNvPr id="8" name="Picture 7" descr="Icon&#10;&#10;Description automatically generated with medium confidence">
            <a:extLst>
              <a:ext uri="{FF2B5EF4-FFF2-40B4-BE49-F238E27FC236}">
                <a16:creationId xmlns:a16="http://schemas.microsoft.com/office/drawing/2014/main" id="{86B980F0-4E5C-3040-9A5B-2FD52294C1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375" y="4944655"/>
            <a:ext cx="375359" cy="13137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1DB43CA-EF23-550B-24BD-5141F563274B}"/>
              </a:ext>
            </a:extLst>
          </p:cNvPr>
          <p:cNvSpPr/>
          <p:nvPr userDrawn="1"/>
        </p:nvSpPr>
        <p:spPr>
          <a:xfrm>
            <a:off x="0" y="0"/>
            <a:ext cx="1409866" cy="5143501"/>
          </a:xfrm>
          <a:prstGeom prst="rect">
            <a:avLst/>
          </a:prstGeom>
          <a:solidFill>
            <a:srgbClr val="FFD600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>
              <a:solidFill>
                <a:schemeClr val="bg1"/>
              </a:solidFill>
              <a:ea typeface="Roboto Regular" pitchFamily="2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2865EA4-EEF9-7558-CEC6-42181A65004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duotone>
              <a:prstClr val="black"/>
              <a:schemeClr val="tx2">
                <a:tint val="45000"/>
                <a:satMod val="400000"/>
              </a:schemeClr>
            </a:duotone>
            <a:lum bright="-10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6632" y="956089"/>
            <a:ext cx="464040" cy="46404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82D66FC-BF56-EBB2-4BB1-747879F5C8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 rot="5400000">
            <a:off x="-885092" y="3034665"/>
            <a:ext cx="3139088" cy="430887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break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05E217-56CB-D248-7CB9-C4DB129DDA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3786" y="275368"/>
            <a:ext cx="914400" cy="21544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pPr lvl="0"/>
            <a:r>
              <a:rPr lang="en-US" dirty="0"/>
              <a:t>Section #</a:t>
            </a:r>
          </a:p>
        </p:txBody>
      </p:sp>
    </p:spTree>
    <p:extLst>
      <p:ext uri="{BB962C8B-B14F-4D97-AF65-F5344CB8AC3E}">
        <p14:creationId xmlns:p14="http://schemas.microsoft.com/office/powerpoint/2010/main" val="3075695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132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0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looking at her phone&#10;&#10;Description automatically generated with medium confidence">
            <a:extLst>
              <a:ext uri="{FF2B5EF4-FFF2-40B4-BE49-F238E27FC236}">
                <a16:creationId xmlns:a16="http://schemas.microsoft.com/office/drawing/2014/main" id="{2BC4FD6D-EEBB-501F-41E1-55C468C9A6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726"/>
            <a:ext cx="9152389" cy="515661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984838A-75B3-1F4D-B421-5D7DC188853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bg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pic>
        <p:nvPicPr>
          <p:cNvPr id="8" name="Picture 7" descr="Icon&#10;&#10;Description automatically generated with medium confidence">
            <a:extLst>
              <a:ext uri="{FF2B5EF4-FFF2-40B4-BE49-F238E27FC236}">
                <a16:creationId xmlns:a16="http://schemas.microsoft.com/office/drawing/2014/main" id="{86B980F0-4E5C-3040-9A5B-2FD52294C1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375" y="4944655"/>
            <a:ext cx="375359" cy="13137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1DB43CA-EF23-550B-24BD-5141F563274B}"/>
              </a:ext>
            </a:extLst>
          </p:cNvPr>
          <p:cNvSpPr/>
          <p:nvPr userDrawn="1"/>
        </p:nvSpPr>
        <p:spPr>
          <a:xfrm>
            <a:off x="0" y="1"/>
            <a:ext cx="1409866" cy="5143500"/>
          </a:xfrm>
          <a:prstGeom prst="rect">
            <a:avLst/>
          </a:prstGeom>
          <a:solidFill>
            <a:srgbClr val="FA618D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>
              <a:solidFill>
                <a:schemeClr val="bg1"/>
              </a:solidFill>
              <a:ea typeface="Roboto Regular" pitchFamily="2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2865EA4-EEF9-7558-CEC6-42181A65004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6632" y="956089"/>
            <a:ext cx="464040" cy="46404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82D66FC-BF56-EBB2-4BB1-747879F5C8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 rot="5400000">
            <a:off x="-885092" y="3034665"/>
            <a:ext cx="3139088" cy="430887"/>
          </a:xfr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break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05E217-56CB-D248-7CB9-C4DB129DDA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3786" y="275368"/>
            <a:ext cx="914400" cy="215444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r>
              <a:rPr lang="en-US" dirty="0"/>
              <a:t>Section #</a:t>
            </a:r>
          </a:p>
        </p:txBody>
      </p:sp>
    </p:spTree>
    <p:extLst>
      <p:ext uri="{BB962C8B-B14F-4D97-AF65-F5344CB8AC3E}">
        <p14:creationId xmlns:p14="http://schemas.microsoft.com/office/powerpoint/2010/main" val="1938036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132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99841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ue">
    <p:bg>
      <p:bgPr>
        <a:solidFill>
          <a:srgbClr val="0A6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4751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ue Quote">
    <p:bg>
      <p:bgPr>
        <a:solidFill>
          <a:srgbClr val="0A6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1385711" y="968089"/>
            <a:ext cx="6524978" cy="2725662"/>
          </a:xfrm>
          <a:noFill/>
        </p:spPr>
        <p:txBody>
          <a:bodyPr lIns="457200" tIns="457200" rIns="457200" bIns="457200" anchor="ctr">
            <a:noAutofit/>
          </a:bodyPr>
          <a:lstStyle>
            <a:lvl1pPr marL="0" indent="-112713" algn="l">
              <a:lnSpc>
                <a:spcPct val="100000"/>
              </a:lnSpc>
              <a:spcBef>
                <a:spcPts val="1200"/>
              </a:spcBef>
              <a:defRPr sz="2400" b="0" i="0">
                <a:solidFill>
                  <a:schemeClr val="bg1"/>
                </a:solidFill>
                <a:latin typeface="Outfit" pitchFamily="2" charset="0"/>
                <a:ea typeface="Sharp Sans" pitchFamily="2" charset="77"/>
                <a:cs typeface="Sharp Sa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2255387" y="3959968"/>
            <a:ext cx="4582258" cy="215444"/>
          </a:xfrm>
          <a:noFill/>
        </p:spPr>
        <p:txBody>
          <a:bodyPr/>
          <a:lstStyle>
            <a:lvl1pPr marL="0" indent="0" algn="r">
              <a:buNone/>
              <a:defRPr sz="1400" b="0" i="0">
                <a:solidFill>
                  <a:schemeClr val="bg1"/>
                </a:solidFill>
                <a:latin typeface="Outfit Light" pitchFamily="2" charset="0"/>
                <a:ea typeface="Roboto Light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47EDB0-D2AE-514A-9935-8369FB00F55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bg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5DB0AEC8-27B3-259F-9051-E160B88569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13014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e 0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159D9-1F6B-FD8A-E187-CFBFF981A0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31308" y="2036715"/>
            <a:ext cx="7081384" cy="1661993"/>
          </a:xfrm>
        </p:spPr>
        <p:txBody>
          <a:bodyPr/>
          <a:lstStyle>
            <a:lvl1pPr marL="0" indent="0" algn="ctr">
              <a:buNone/>
              <a:defRPr sz="5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091E13BC-6D30-9080-CC61-65C5462059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8947EA6-6889-94F7-06F8-C86A576A32D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3992" y="4982755"/>
            <a:ext cx="92075" cy="1476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bg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4914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e 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159D9-1F6B-FD8A-E187-CFBFF981A0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31308" y="2036715"/>
            <a:ext cx="7081384" cy="1661993"/>
          </a:xfrm>
        </p:spPr>
        <p:txBody>
          <a:bodyPr/>
          <a:lstStyle>
            <a:lvl1pPr marL="0" indent="0" algn="ctr">
              <a:buNone/>
              <a:defRPr sz="5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A6A28678-D2D8-2AC4-9E50-BA485A0BD4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8642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e 0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159D9-1F6B-FD8A-E187-CFBFF981A0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31308" y="2135222"/>
            <a:ext cx="7081384" cy="677108"/>
          </a:xfrm>
        </p:spPr>
        <p:txBody>
          <a:bodyPr/>
          <a:lstStyle>
            <a:lvl1pPr marL="0" indent="0" algn="ctr"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479F075-08E6-B2EA-D0EC-A261FDBC22D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31308" y="1416770"/>
            <a:ext cx="7081384" cy="36933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035F96-4D97-171A-9A26-3E1040C006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2714B8-41DB-7FA3-3C64-3A8ECCE0315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73992" y="4982755"/>
            <a:ext cx="92075" cy="1476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bg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bg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8944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e 0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159D9-1F6B-FD8A-E187-CFBFF981A0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31308" y="2135222"/>
            <a:ext cx="7081384" cy="677108"/>
          </a:xfrm>
        </p:spPr>
        <p:txBody>
          <a:bodyPr/>
          <a:lstStyle>
            <a:lvl1pPr marL="0" indent="0" algn="ctr">
              <a:buNone/>
              <a:defRPr sz="4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479F075-08E6-B2EA-D0EC-A261FDBC22D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31308" y="1416770"/>
            <a:ext cx="7081384" cy="36933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89C184-8722-67B6-620B-DA344B8E05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28906" y="4927000"/>
            <a:ext cx="369030" cy="13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971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5EEA5-EF6A-6F40-A58C-7E114436016E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315B-CDFF-E848-BF72-295A8B64A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1024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384048" y="285750"/>
            <a:ext cx="8385048" cy="249299"/>
          </a:xfr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idx="1" hasCustomPrompt="1"/>
          </p:nvPr>
        </p:nvSpPr>
        <p:spPr bwMode="black">
          <a:xfrm>
            <a:off x="384048" y="971550"/>
            <a:ext cx="8385048" cy="8186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mtClean="0"/>
            </a:lvl1pPr>
            <a:lvl2pPr marL="515938" indent="-228600">
              <a:defRPr lang="en-US" smtClean="0"/>
            </a:lvl2pPr>
            <a:lvl3pPr>
              <a:defRPr lang="en-US" smtClean="0"/>
            </a:lvl3pPr>
            <a:lvl4pPr>
              <a:defRPr lang="en-US" dirty="0"/>
            </a:lvl4pPr>
          </a:lstStyle>
          <a:p>
            <a:pPr lvl="0"/>
            <a:r>
              <a:rPr lang="en-US"/>
              <a:t>First level</a:t>
            </a:r>
          </a:p>
          <a:p>
            <a:pPr marL="519113" lvl="1"/>
            <a:r>
              <a:rPr lang="en-US"/>
              <a:t>Second level</a:t>
            </a:r>
          </a:p>
          <a:p>
            <a:pPr marL="800100" lvl="2"/>
            <a:r>
              <a:rPr lang="en-US"/>
              <a:t>Third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33808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320040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>
              <a:solidFill>
                <a:schemeClr val="bg1"/>
              </a:solidFill>
              <a:latin typeface="Roboto Regular" pitchFamily="2" charset="0"/>
              <a:ea typeface="Roboto Regular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384048" y="3752394"/>
            <a:ext cx="8385048" cy="276999"/>
          </a:xfrm>
        </p:spPr>
        <p:txBody>
          <a:bodyPr anchor="b">
            <a:spAutoFit/>
          </a:bodyPr>
          <a:lstStyle>
            <a:lvl1pPr>
              <a:defRPr lang="en-US" sz="2000" b="0" i="0" kern="1200" dirty="0" smtClean="0">
                <a:solidFill>
                  <a:schemeClr val="accent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384048" y="4095750"/>
            <a:ext cx="8385048" cy="2215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600" b="0" i="0" dirty="0" smtClean="0">
                <a:solidFill>
                  <a:srgbClr val="5A5B5D"/>
                </a:solidFill>
                <a:latin typeface="+mn-lt"/>
                <a:cs typeface="Roboto Light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5406904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384047" y="285750"/>
            <a:ext cx="8385047" cy="249299"/>
          </a:xfr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idx="1" hasCustomPrompt="1"/>
          </p:nvPr>
        </p:nvSpPr>
        <p:spPr bwMode="black">
          <a:xfrm>
            <a:off x="384047" y="1078992"/>
            <a:ext cx="8385048" cy="8186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mtClean="0"/>
            </a:lvl1pPr>
            <a:lvl2pPr marL="515938" indent="-228600">
              <a:defRPr lang="en-US" smtClean="0"/>
            </a:lvl2pPr>
            <a:lvl3pPr>
              <a:defRPr lang="en-US" smtClean="0"/>
            </a:lvl3pPr>
            <a:lvl4pPr>
              <a:defRPr lang="en-US" dirty="0"/>
            </a:lvl4pPr>
          </a:lstStyle>
          <a:p>
            <a:pPr lvl="0"/>
            <a:r>
              <a:rPr lang="en-US"/>
              <a:t>First level</a:t>
            </a:r>
          </a:p>
          <a:p>
            <a:pPr marL="519113" lvl="1"/>
            <a:r>
              <a:rPr lang="en-US"/>
              <a:t>Second level</a:t>
            </a:r>
          </a:p>
          <a:p>
            <a:pPr marL="800100" lvl="2"/>
            <a:r>
              <a:rPr lang="en-US"/>
              <a:t>Third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6" hasCustomPrompt="1"/>
          </p:nvPr>
        </p:nvSpPr>
        <p:spPr bwMode="black">
          <a:xfrm>
            <a:off x="384048" y="605028"/>
            <a:ext cx="8385048" cy="221599"/>
          </a:xfrm>
        </p:spPr>
        <p:txBody>
          <a:bodyPr anchor="t" anchorCtr="0">
            <a:spAutoFit/>
          </a:bodyPr>
          <a:lstStyle>
            <a:lvl1pPr marL="0" indent="0">
              <a:lnSpc>
                <a:spcPct val="90000"/>
              </a:lnSpc>
              <a:buNone/>
              <a:defRPr sz="1600" b="0" i="0"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en-US" dirty="0"/>
              <a:t>Click to </a:t>
            </a:r>
            <a:r>
              <a:rPr lang="en-US"/>
              <a:t>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976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Placeholder 1">
            <a:extLst>
              <a:ext uri="{FF2B5EF4-FFF2-40B4-BE49-F238E27FC236}">
                <a16:creationId xmlns:a16="http://schemas.microsoft.com/office/drawing/2014/main" id="{9722AD51-ED0A-D94F-A9A9-D95DA2FCC6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black">
          <a:xfrm>
            <a:off x="342900" y="290553"/>
            <a:ext cx="8458200" cy="25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/>
              <a:t>Click to edit title</a:t>
            </a:r>
          </a:p>
        </p:txBody>
      </p:sp>
      <p:sp>
        <p:nvSpPr>
          <p:cNvPr id="14339" name="Text Placeholder 2">
            <a:extLst>
              <a:ext uri="{FF2B5EF4-FFF2-40B4-BE49-F238E27FC236}">
                <a16:creationId xmlns:a16="http://schemas.microsoft.com/office/drawing/2014/main" id="{86951501-192A-E14D-99FD-526760D7C7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black">
          <a:xfrm>
            <a:off x="342900" y="981075"/>
            <a:ext cx="84582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/>
              <a:t>First level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1672CC-16B9-C840-89FA-01A88A200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5822" y="4992688"/>
            <a:ext cx="920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27432" rIns="0" bIns="27432" anchor="b">
            <a:spAutoFit/>
          </a:bodyPr>
          <a:lstStyle>
            <a:lvl1pPr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>
              <a:defRPr/>
            </a:pPr>
            <a:fld id="{6F801773-491E-FE4D-AB52-3D45B5362E36}" type="slidenum">
              <a:rPr lang="en-US" altLang="en-US" sz="600" b="0" i="0">
                <a:solidFill>
                  <a:schemeClr val="tx1"/>
                </a:solidFill>
                <a:latin typeface="Outfit Light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pPr eaLnBrk="1" hangingPunct="1">
                <a:defRPr/>
              </a:pPr>
              <a:t>‹#›</a:t>
            </a:fld>
            <a:endParaRPr lang="en-US" altLang="en-US" sz="600" b="0" i="0" dirty="0">
              <a:solidFill>
                <a:schemeClr val="tx1"/>
              </a:solidFill>
              <a:latin typeface="Outfit Light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5" r:id="rId1"/>
    <p:sldLayoutId id="2147484417" r:id="rId2"/>
    <p:sldLayoutId id="2147484418" r:id="rId3"/>
    <p:sldLayoutId id="2147484419" r:id="rId4"/>
    <p:sldLayoutId id="2147484416" r:id="rId5"/>
    <p:sldLayoutId id="2147484441" r:id="rId6"/>
    <p:sldLayoutId id="2147484333" r:id="rId7"/>
    <p:sldLayoutId id="2147484443" r:id="rId8"/>
    <p:sldLayoutId id="2147484420" r:id="rId9"/>
    <p:sldLayoutId id="2147484442" r:id="rId10"/>
    <p:sldLayoutId id="2147484444" r:id="rId11"/>
    <p:sldLayoutId id="2147484445" r:id="rId12"/>
    <p:sldLayoutId id="2147484446" r:id="rId13"/>
    <p:sldLayoutId id="2147484300" r:id="rId14"/>
    <p:sldLayoutId id="2147484328" r:id="rId15"/>
    <p:sldLayoutId id="2147484447" r:id="rId16"/>
    <p:sldLayoutId id="2147484423" r:id="rId17"/>
    <p:sldLayoutId id="2147484425" r:id="rId18"/>
    <p:sldLayoutId id="2147484427" r:id="rId19"/>
    <p:sldLayoutId id="2147484429" r:id="rId20"/>
    <p:sldLayoutId id="2147484431" r:id="rId21"/>
    <p:sldLayoutId id="2147484451" r:id="rId22"/>
    <p:sldLayoutId id="2147484424" r:id="rId23"/>
    <p:sldLayoutId id="2147484426" r:id="rId24"/>
    <p:sldLayoutId id="2147484428" r:id="rId25"/>
    <p:sldLayoutId id="2147484430" r:id="rId26"/>
    <p:sldLayoutId id="2147484432" r:id="rId27"/>
    <p:sldLayoutId id="2147484450" r:id="rId28"/>
    <p:sldLayoutId id="2147484433" r:id="rId29"/>
    <p:sldLayoutId id="2147484452" r:id="rId30"/>
    <p:sldLayoutId id="2147484453" r:id="rId31"/>
    <p:sldLayoutId id="2147484454" r:id="rId32"/>
    <p:sldLayoutId id="2147484455" r:id="rId33"/>
    <p:sldLayoutId id="2147484359" r:id="rId34"/>
    <p:sldLayoutId id="2147484368" r:id="rId35"/>
    <p:sldLayoutId id="2147484149" r:id="rId36"/>
    <p:sldLayoutId id="2147484138" r:id="rId37"/>
    <p:sldLayoutId id="2147484362" r:id="rId38"/>
    <p:sldLayoutId id="2147484448" r:id="rId39"/>
    <p:sldLayoutId id="2147484466" r:id="rId40"/>
    <p:sldLayoutId id="2147484467" r:id="rId41"/>
    <p:sldLayoutId id="2147484468" r:id="rId42"/>
    <p:sldLayoutId id="2147484449" r:id="rId43"/>
    <p:sldLayoutId id="2147484435" r:id="rId44"/>
    <p:sldLayoutId id="2147484436" r:id="rId45"/>
    <p:sldLayoutId id="2147484437" r:id="rId46"/>
    <p:sldLayoutId id="2147484457" r:id="rId47"/>
    <p:sldLayoutId id="2147484458" r:id="rId48"/>
    <p:sldLayoutId id="2147484408" r:id="rId49"/>
    <p:sldLayoutId id="2147484409" r:id="rId50"/>
    <p:sldLayoutId id="2147484410" r:id="rId51"/>
    <p:sldLayoutId id="2147484440" r:id="rId52"/>
    <p:sldLayoutId id="2147484459" r:id="rId53"/>
    <p:sldLayoutId id="2147484460" r:id="rId54"/>
    <p:sldLayoutId id="2147484461" r:id="rId55"/>
    <p:sldLayoutId id="2147484146" r:id="rId56"/>
    <p:sldLayoutId id="2147484407" r:id="rId57"/>
    <p:sldLayoutId id="2147484361" r:id="rId58"/>
    <p:sldLayoutId id="2147484438" r:id="rId59"/>
    <p:sldLayoutId id="2147484462" r:id="rId60"/>
    <p:sldLayoutId id="2147484463" r:id="rId61"/>
    <p:sldLayoutId id="2147484464" r:id="rId62"/>
    <p:sldLayoutId id="2147484469" r:id="rId63"/>
    <p:sldLayoutId id="2147484470" r:id="rId64"/>
    <p:sldLayoutId id="2147484471" r:id="rId65"/>
    <p:sldLayoutId id="2147484472" r:id="rId66"/>
  </p:sldLayoutIdLst>
  <p:hf hdr="0" ftr="0" dt="0"/>
  <p:txStyles>
    <p:titleStyle>
      <a:lvl1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1800" b="0" i="0" kern="1200" dirty="0">
          <a:solidFill>
            <a:srgbClr val="0A6DE6"/>
          </a:solidFill>
          <a:latin typeface="Outfit" pitchFamily="2" charset="0"/>
          <a:ea typeface="Sharp Sans Semibold" pitchFamily="2" charset="77"/>
          <a:cs typeface="Sharp Sans Semibold" pitchFamily="2" charset="77"/>
        </a:defRPr>
      </a:lvl1pPr>
      <a:lvl2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2680FF"/>
          </a:solidFill>
          <a:latin typeface="Sharp Sans Semibold" pitchFamily="2" charset="0"/>
          <a:ea typeface="Sharp Sans Semibold" pitchFamily="2" charset="77"/>
          <a:cs typeface="Sharp Sans Semibold" pitchFamily="2" charset="0"/>
        </a:defRPr>
      </a:lvl2pPr>
      <a:lvl3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2680FF"/>
          </a:solidFill>
          <a:latin typeface="Sharp Sans Semibold" pitchFamily="2" charset="0"/>
          <a:ea typeface="Sharp Sans Semibold" pitchFamily="2" charset="77"/>
          <a:cs typeface="Sharp Sans Semibold" pitchFamily="2" charset="0"/>
        </a:defRPr>
      </a:lvl3pPr>
      <a:lvl4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2680FF"/>
          </a:solidFill>
          <a:latin typeface="Sharp Sans Semibold" pitchFamily="2" charset="0"/>
          <a:ea typeface="Sharp Sans Semibold" pitchFamily="2" charset="77"/>
          <a:cs typeface="Sharp Sans Semibold" pitchFamily="2" charset="0"/>
        </a:defRPr>
      </a:lvl4pPr>
      <a:lvl5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2680FF"/>
          </a:solidFill>
          <a:latin typeface="Sharp Sans Semibold" pitchFamily="2" charset="0"/>
          <a:ea typeface="Sharp Sans Semibold" pitchFamily="2" charset="77"/>
          <a:cs typeface="Sharp Sans Semibold" pitchFamily="2" charset="0"/>
        </a:defRPr>
      </a:lvl5pPr>
      <a:lvl6pPr marL="457200"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2680FF"/>
          </a:solidFill>
          <a:latin typeface="Sharp Sans Semibold" pitchFamily="2" charset="0"/>
          <a:cs typeface="Sharp Sans Semibold" pitchFamily="2" charset="0"/>
        </a:defRPr>
      </a:lvl6pPr>
      <a:lvl7pPr marL="914400"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2680FF"/>
          </a:solidFill>
          <a:latin typeface="Sharp Sans Semibold" pitchFamily="2" charset="0"/>
          <a:cs typeface="Sharp Sans Semibold" pitchFamily="2" charset="0"/>
        </a:defRPr>
      </a:lvl7pPr>
      <a:lvl8pPr marL="1371600"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2680FF"/>
          </a:solidFill>
          <a:latin typeface="Sharp Sans Semibold" pitchFamily="2" charset="0"/>
          <a:cs typeface="Sharp Sans Semibold" pitchFamily="2" charset="0"/>
        </a:defRPr>
      </a:lvl8pPr>
      <a:lvl9pPr marL="1828800"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2680FF"/>
          </a:solidFill>
          <a:latin typeface="Sharp Sans Semibold" pitchFamily="2" charset="0"/>
          <a:cs typeface="Sharp Sans Semibold" pitchFamily="2" charset="0"/>
        </a:defRPr>
      </a:lvl9pPr>
    </p:titleStyle>
    <p:bodyStyle>
      <a:lvl1pPr marL="173038" indent="-173038" algn="l" defTabSz="457200" rtl="0" eaLnBrk="1" fontAlgn="base" hangingPunct="1">
        <a:spcBef>
          <a:spcPts val="12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lang="en-US" sz="1600" b="0" i="0" kern="1200" dirty="0">
          <a:solidFill>
            <a:schemeClr val="tx1"/>
          </a:solidFill>
          <a:latin typeface="Outfit Light" pitchFamily="2" charset="0"/>
          <a:ea typeface="Roboto Light" pitchFamily="2" charset="0"/>
          <a:cs typeface="Sharp Sans" pitchFamily="2" charset="77"/>
        </a:defRPr>
      </a:lvl1pPr>
      <a:lvl2pPr marL="401638" indent="-174625" algn="l" defTabSz="457200" rtl="0" eaLnBrk="1" fontAlgn="base" hangingPunct="1">
        <a:spcBef>
          <a:spcPts val="600"/>
        </a:spcBef>
        <a:spcAft>
          <a:spcPct val="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b="0" i="0" kern="1200" dirty="0">
          <a:solidFill>
            <a:schemeClr val="tx1"/>
          </a:solidFill>
          <a:latin typeface="Outfit Light" pitchFamily="2" charset="0"/>
          <a:ea typeface="Roboto Light" pitchFamily="2" charset="0"/>
          <a:cs typeface="Sharp Sans" pitchFamily="2" charset="77"/>
        </a:defRPr>
      </a:lvl2pPr>
      <a:lvl3pPr marL="746125" indent="-117475" algn="l" defTabSz="457200" rtl="0" eaLnBrk="1" fontAlgn="base" hangingPunct="1">
        <a:spcBef>
          <a:spcPts val="600"/>
        </a:spcBef>
        <a:spcAft>
          <a:spcPct val="0"/>
        </a:spcAft>
        <a:buClr>
          <a:schemeClr val="accent6"/>
        </a:buClr>
        <a:buSzPct val="100000"/>
        <a:buFont typeface="Arial" panose="020B0604020202020204" pitchFamily="34" charset="0"/>
        <a:buChar char="•"/>
        <a:defRPr lang="en-US" sz="1600" b="0" i="0" kern="1200" dirty="0">
          <a:solidFill>
            <a:schemeClr val="tx1"/>
          </a:solidFill>
          <a:latin typeface="Outfit Light" pitchFamily="2" charset="0"/>
          <a:ea typeface="Roboto Light" pitchFamily="2" charset="0"/>
          <a:cs typeface="Sharp Sans" pitchFamily="2" charset="77"/>
        </a:defRPr>
      </a:lvl3pPr>
      <a:lvl4pPr marL="1090613" indent="-228600" algn="l" defTabSz="457200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rgbClr val="006496"/>
        </a:buClr>
        <a:buSzPct val="80000"/>
        <a:buFont typeface="Arial" panose="020B0604020202020204" pitchFamily="34" charset="0"/>
        <a:buChar char="•"/>
        <a:defRPr lang="en-US" sz="1200" kern="1200" dirty="0">
          <a:solidFill>
            <a:schemeClr val="tx2"/>
          </a:solidFill>
          <a:latin typeface="Roboto Light"/>
          <a:ea typeface="+mn-ea"/>
          <a:cs typeface="Roboto Light"/>
        </a:defRPr>
      </a:lvl4pPr>
      <a:lvl5pPr marL="1257300" indent="-165100" algn="l" defTabSz="457200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rgbClr val="006496"/>
        </a:buClr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Roboto Light"/>
          <a:ea typeface="+mn-ea"/>
          <a:cs typeface="Robot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">
          <p15:clr>
            <a:srgbClr val="F26B43"/>
          </p15:clr>
        </p15:guide>
        <p15:guide id="2" pos="5544">
          <p15:clr>
            <a:srgbClr val="F26B43"/>
          </p15:clr>
        </p15:guide>
        <p15:guide id="3" orient="horz" pos="300">
          <p15:clr>
            <a:srgbClr val="F26B43"/>
          </p15:clr>
        </p15:guide>
        <p15:guide id="5" orient="horz" pos="3036">
          <p15:clr>
            <a:srgbClr val="F26B43"/>
          </p15:clr>
        </p15:guide>
        <p15:guide id="6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jpeg"/><Relationship Id="rId18" Type="http://schemas.openxmlformats.org/officeDocument/2006/relationships/image" Target="../media/image50.png"/><Relationship Id="rId26" Type="http://schemas.openxmlformats.org/officeDocument/2006/relationships/image" Target="../media/image58.png"/><Relationship Id="rId3" Type="http://schemas.openxmlformats.org/officeDocument/2006/relationships/image" Target="../media/image35.png"/><Relationship Id="rId21" Type="http://schemas.openxmlformats.org/officeDocument/2006/relationships/image" Target="../media/image53.png"/><Relationship Id="rId7" Type="http://schemas.openxmlformats.org/officeDocument/2006/relationships/image" Target="../media/image39.png"/><Relationship Id="rId12" Type="http://schemas.openxmlformats.org/officeDocument/2006/relationships/image" Target="../media/image44.jpeg"/><Relationship Id="rId17" Type="http://schemas.openxmlformats.org/officeDocument/2006/relationships/image" Target="../media/image49.jpeg"/><Relationship Id="rId25" Type="http://schemas.openxmlformats.org/officeDocument/2006/relationships/image" Target="../media/image57.png"/><Relationship Id="rId2" Type="http://schemas.openxmlformats.org/officeDocument/2006/relationships/image" Target="../media/image34.png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8.png"/><Relationship Id="rId11" Type="http://schemas.openxmlformats.org/officeDocument/2006/relationships/image" Target="../media/image43.gif"/><Relationship Id="rId24" Type="http://schemas.openxmlformats.org/officeDocument/2006/relationships/image" Target="../media/image56.jp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23" Type="http://schemas.openxmlformats.org/officeDocument/2006/relationships/image" Target="../media/image55.jpg"/><Relationship Id="rId10" Type="http://schemas.openxmlformats.org/officeDocument/2006/relationships/image" Target="../media/image42.jpeg"/><Relationship Id="rId19" Type="http://schemas.openxmlformats.org/officeDocument/2006/relationships/image" Target="../media/image51.png"/><Relationship Id="rId4" Type="http://schemas.openxmlformats.org/officeDocument/2006/relationships/image" Target="../media/image36.png"/><Relationship Id="rId9" Type="http://schemas.openxmlformats.org/officeDocument/2006/relationships/image" Target="../media/image41.jpeg"/><Relationship Id="rId14" Type="http://schemas.openxmlformats.org/officeDocument/2006/relationships/image" Target="../media/image46.jpeg"/><Relationship Id="rId22" Type="http://schemas.openxmlformats.org/officeDocument/2006/relationships/image" Target="../media/image54.jpg"/><Relationship Id="rId27" Type="http://schemas.openxmlformats.org/officeDocument/2006/relationships/image" Target="../media/image5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jpeg"/><Relationship Id="rId9" Type="http://schemas.openxmlformats.org/officeDocument/2006/relationships/image" Target="../media/image7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7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7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hyperlink" Target="https://www.facebook.com/FICODecisions" TargetMode="External"/><Relationship Id="rId1" Type="http://schemas.openxmlformats.org/officeDocument/2006/relationships/slideLayout" Target="../slideLayouts/slideLayout61.xml"/><Relationship Id="rId5" Type="http://schemas.openxmlformats.org/officeDocument/2006/relationships/hyperlink" Target="https://www.linkedin.com/company/fico" TargetMode="External"/><Relationship Id="rId4" Type="http://schemas.openxmlformats.org/officeDocument/2006/relationships/hyperlink" Target="https://twitter.com/fico?lang=en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3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3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92C0-03CA-4D93-DB15-1887783F90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Small Business Scoring </a:t>
            </a:r>
            <a:r>
              <a:rPr lang="en-US" dirty="0" err="1">
                <a:solidFill>
                  <a:schemeClr val="tx2"/>
                </a:solidFill>
              </a:rPr>
              <a:t>Service</a:t>
            </a:r>
            <a:r>
              <a:rPr lang="en-US" sz="1800" baseline="30000" dirty="0" err="1">
                <a:solidFill>
                  <a:schemeClr val="tx2"/>
                </a:solidFill>
              </a:rPr>
              <a:t>SM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12C542-7B13-61F4-2B9F-DB1EC73FD12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1200" dirty="0">
                <a:latin typeface="+mn-lt"/>
              </a:rPr>
              <a:t>An Overview of the SBSS</a:t>
            </a:r>
            <a:r>
              <a:rPr lang="en-US" sz="1200" baseline="30000" dirty="0">
                <a:latin typeface="+mn-lt"/>
              </a:rPr>
              <a:t>SM</a:t>
            </a:r>
            <a:r>
              <a:rPr lang="en-US" sz="1200" dirty="0">
                <a:latin typeface="+mn-lt"/>
              </a:rPr>
              <a:t> Solution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7992DD6-CA99-BACB-04E3-235A260FA4A5}"/>
              </a:ext>
            </a:extLst>
          </p:cNvPr>
          <p:cNvSpPr txBox="1">
            <a:spLocks/>
          </p:cNvSpPr>
          <p:nvPr/>
        </p:nvSpPr>
        <p:spPr>
          <a:xfrm>
            <a:off x="2947808" y="1197813"/>
            <a:ext cx="1718655" cy="152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lang="en-US" sz="1100" b="0" i="0">
                <a:solidFill>
                  <a:schemeClr val="accent1"/>
                </a:solidFill>
                <a:latin typeface="Outfit Medium" pitchFamily="2" charset="0"/>
                <a:ea typeface="Roboto Medium" panose="02000000000000000000" pitchFamily="2" charset="0"/>
                <a:cs typeface="Outfit Medium" pitchFamily="2" charset="0"/>
              </a:defRPr>
            </a:lvl1pPr>
            <a:lvl2pPr marL="401638" indent="-174625" eaLnBrk="1" hangingPunct="1">
              <a:spcBef>
                <a:spcPts val="6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b="0" i="0" dirty="0">
                <a:latin typeface="Outfit Light" pitchFamily="2" charset="0"/>
                <a:ea typeface="Roboto Light" pitchFamily="2" charset="0"/>
                <a:cs typeface="Sharp Sans" pitchFamily="2" charset="77"/>
              </a:defRPr>
            </a:lvl2pPr>
            <a:lvl3pPr marL="746125" indent="-117475" eaLnBrk="1" hangingPunct="1">
              <a:spcBef>
                <a:spcPts val="600"/>
              </a:spcBef>
              <a:buClr>
                <a:schemeClr val="accent6"/>
              </a:buClr>
              <a:buSzPct val="100000"/>
              <a:buFont typeface="Arial" panose="020B0604020202020204" pitchFamily="34" charset="0"/>
              <a:buChar char="•"/>
              <a:defRPr lang="en-US" sz="1600" b="0" i="0" dirty="0">
                <a:latin typeface="Outfit Light" pitchFamily="2" charset="0"/>
                <a:ea typeface="Roboto Light" pitchFamily="2" charset="0"/>
                <a:cs typeface="Sharp Sans" pitchFamily="2" charset="77"/>
              </a:defRPr>
            </a:lvl3pPr>
            <a:lvl4pPr marL="1090613" indent="-228600" eaLnBrk="1" hangingPunct="1">
              <a:lnSpc>
                <a:spcPct val="90000"/>
              </a:lnSpc>
              <a:spcBef>
                <a:spcPts val="600"/>
              </a:spcBef>
              <a:buClr>
                <a:srgbClr val="006496"/>
              </a:buClr>
              <a:buSzPct val="80000"/>
              <a:buFont typeface="Arial" panose="020B0604020202020204" pitchFamily="34" charset="0"/>
              <a:buChar char="•"/>
              <a:defRPr lang="en-US" sz="1200" dirty="0">
                <a:solidFill>
                  <a:schemeClr val="tx2"/>
                </a:solidFill>
                <a:latin typeface="Roboto Light"/>
                <a:cs typeface="Roboto Light"/>
              </a:defRPr>
            </a:lvl4pPr>
            <a:lvl5pPr marL="1257300" indent="-165100" eaLnBrk="1" hangingPunct="1">
              <a:lnSpc>
                <a:spcPct val="90000"/>
              </a:lnSpc>
              <a:spcBef>
                <a:spcPts val="600"/>
              </a:spcBef>
              <a:buClr>
                <a:srgbClr val="006496"/>
              </a:buClr>
              <a:buSzPct val="80000"/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Roboto Light"/>
                <a:cs typeface="Roboto Light"/>
              </a:defRPr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>
                <a:latin typeface="+mn-lt"/>
              </a:defRPr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>
                <a:latin typeface="+mn-lt"/>
              </a:defRPr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>
                <a:latin typeface="+mn-lt"/>
              </a:defRPr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>
                <a:latin typeface="+mn-lt"/>
              </a:defRPr>
            </a:lvl9pPr>
          </a:lstStyle>
          <a:p>
            <a:r>
              <a:rPr lang="en-US" dirty="0"/>
              <a:t>David K Smith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9E6CCEA-A30F-7FF8-46BA-2258759F69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47808" y="1393393"/>
            <a:ext cx="2019608" cy="15234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Outfit Light" pitchFamily="2" charset="0"/>
                <a:cs typeface="Outfit Light" pitchFamily="2" charset="0"/>
              </a:rPr>
              <a:t>Small Business Segment Leader</a:t>
            </a:r>
          </a:p>
        </p:txBody>
      </p:sp>
    </p:spTree>
    <p:extLst>
      <p:ext uri="{BB962C8B-B14F-4D97-AF65-F5344CB8AC3E}">
        <p14:creationId xmlns:p14="http://schemas.microsoft.com/office/powerpoint/2010/main" val="188717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C10E8-0AC6-6831-FD16-68B1D2F51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D91A9-D100-78F2-92E5-424ADC3B9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0" y="962820"/>
            <a:ext cx="3886198" cy="1908215"/>
          </a:xfrm>
        </p:spPr>
        <p:txBody>
          <a:bodyPr/>
          <a:lstStyle/>
          <a:p>
            <a:r>
              <a:rPr lang="en-US" dirty="0"/>
              <a:t>Who uses LiquidCredit SBSS?</a:t>
            </a:r>
          </a:p>
          <a:p>
            <a:r>
              <a:rPr lang="en-US" dirty="0"/>
              <a:t>What makes up the score?</a:t>
            </a:r>
          </a:p>
          <a:p>
            <a:r>
              <a:rPr lang="en-US" dirty="0"/>
              <a:t>How is the score delivered?</a:t>
            </a:r>
          </a:p>
          <a:p>
            <a:r>
              <a:rPr lang="en-US" dirty="0"/>
              <a:t>Why should we subscribe to use SBSS?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61224A-8C67-D799-3070-FB9C3E76A0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9DDA3C-DE50-1B8C-378B-BE39C214E1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558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 descr="A picture containing font, logo, graphics, text&#10;&#10;Description automatically generated">
            <a:extLst>
              <a:ext uri="{FF2B5EF4-FFF2-40B4-BE49-F238E27FC236}">
                <a16:creationId xmlns:a16="http://schemas.microsoft.com/office/drawing/2014/main" id="{28798381-A204-C433-E88C-C46636A9E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009" y="2104938"/>
            <a:ext cx="1432242" cy="553875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FF816C43-DEC0-65A6-5A79-AF2EE0B36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2228" y="4355572"/>
            <a:ext cx="1944921" cy="341675"/>
          </a:xfrm>
          <a:prstGeom prst="rect">
            <a:avLst/>
          </a:prstGeom>
        </p:spPr>
      </p:pic>
      <p:pic>
        <p:nvPicPr>
          <p:cNvPr id="18" name="Picture 17" descr="A picture containing font, text, logo, graphics&#10;&#10;Description automatically generated">
            <a:extLst>
              <a:ext uri="{FF2B5EF4-FFF2-40B4-BE49-F238E27FC236}">
                <a16:creationId xmlns:a16="http://schemas.microsoft.com/office/drawing/2014/main" id="{CDB5D4F4-A057-FA3C-C3D2-78C2C6106B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462" y="1548501"/>
            <a:ext cx="1691162" cy="335548"/>
          </a:xfrm>
          <a:prstGeom prst="rect">
            <a:avLst/>
          </a:prstGeom>
        </p:spPr>
      </p:pic>
      <p:pic>
        <p:nvPicPr>
          <p:cNvPr id="49" name="Picture 48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B2812CBA-4FF7-BC87-EA00-58AAA485DF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097" y="897140"/>
            <a:ext cx="1297145" cy="2960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FA7D48-160C-9C4A-A09E-50A1AFD8F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90553"/>
            <a:ext cx="8458200" cy="249299"/>
          </a:xfrm>
        </p:spPr>
        <p:txBody>
          <a:bodyPr/>
          <a:lstStyle/>
          <a:p>
            <a:r>
              <a:rPr lang="en-US" dirty="0"/>
              <a:t>Sample of Small Business Clients Using FICO LiquidCredit SBSS</a:t>
            </a:r>
          </a:p>
        </p:txBody>
      </p:sp>
      <p:pic>
        <p:nvPicPr>
          <p:cNvPr id="5" name="Picture 13" descr="catfinancial">
            <a:extLst>
              <a:ext uri="{FF2B5EF4-FFF2-40B4-BE49-F238E27FC236}">
                <a16:creationId xmlns:a16="http://schemas.microsoft.com/office/drawing/2014/main" id="{CDD0713B-2F11-8269-7F11-1188E4F31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28838" y="1643214"/>
            <a:ext cx="2320777" cy="174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7" descr="huntington_logo">
            <a:extLst>
              <a:ext uri="{FF2B5EF4-FFF2-40B4-BE49-F238E27FC236}">
                <a16:creationId xmlns:a16="http://schemas.microsoft.com/office/drawing/2014/main" id="{1A0E7863-9836-58B0-C051-99E7B6122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0375" y="1614511"/>
            <a:ext cx="1077887" cy="23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8" descr="old_national_bank_header">
            <a:extLst>
              <a:ext uri="{FF2B5EF4-FFF2-40B4-BE49-F238E27FC236}">
                <a16:creationId xmlns:a16="http://schemas.microsoft.com/office/drawing/2014/main" id="{C1F0BADD-4C94-7442-FFC6-7BEED0FD4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41612" y="2303374"/>
            <a:ext cx="1720465" cy="264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8" descr="ag-forst">
            <a:extLst>
              <a:ext uri="{FF2B5EF4-FFF2-40B4-BE49-F238E27FC236}">
                <a16:creationId xmlns:a16="http://schemas.microsoft.com/office/drawing/2014/main" id="{B664C396-6688-A5DD-4DCC-307FA8960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43668" y="2897018"/>
            <a:ext cx="1141021" cy="373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http://upload.wikimedia.org/wikipedia/en/8/8b/Rockland_Trust_Logo.jpg">
            <a:extLst>
              <a:ext uri="{FF2B5EF4-FFF2-40B4-BE49-F238E27FC236}">
                <a16:creationId xmlns:a16="http://schemas.microsoft.com/office/drawing/2014/main" id="{5D04B7C8-0133-2D97-2658-CFD86F815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546" y="2268111"/>
            <a:ext cx="1297145" cy="335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0" descr="http://www.brandsoftheworld.com/sites/default/files/styles/logo-thumbnail/public/0016/8332/brand.gif">
            <a:extLst>
              <a:ext uri="{FF2B5EF4-FFF2-40B4-BE49-F238E27FC236}">
                <a16:creationId xmlns:a16="http://schemas.microsoft.com/office/drawing/2014/main" id="{66172C8B-A314-4C32-6B73-60CDC188C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0924" y="4124558"/>
            <a:ext cx="744185" cy="744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4" descr="https://encrypted-tbn2.gstatic.com/images?q=tbn:ANd9GcTaOuTwol3BItzBxGnDcdzACDBZ4MoTt9dLuo9dhcdS3iTHm695Ig">
            <a:extLst>
              <a:ext uri="{FF2B5EF4-FFF2-40B4-BE49-F238E27FC236}">
                <a16:creationId xmlns:a16="http://schemas.microsoft.com/office/drawing/2014/main" id="{B9EF3824-F1EB-609C-4087-7DB37A881B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1" b="28406"/>
          <a:stretch/>
        </p:blipFill>
        <p:spPr bwMode="auto">
          <a:xfrm>
            <a:off x="679638" y="870220"/>
            <a:ext cx="770339" cy="30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five star.jpg">
            <a:extLst>
              <a:ext uri="{FF2B5EF4-FFF2-40B4-BE49-F238E27FC236}">
                <a16:creationId xmlns:a16="http://schemas.microsoft.com/office/drawing/2014/main" id="{C1AF9B7A-A61F-36A9-33E5-32A492BFCB89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59881" y="2223873"/>
            <a:ext cx="1432242" cy="423944"/>
          </a:xfrm>
          <a:prstGeom prst="rect">
            <a:avLst/>
          </a:prstGeom>
        </p:spPr>
      </p:pic>
      <p:pic>
        <p:nvPicPr>
          <p:cNvPr id="14" name="Picture 18" descr="https://www.53.com/resources/images/logo/abt-img-lib-logo-lg.jpg">
            <a:extLst>
              <a:ext uri="{FF2B5EF4-FFF2-40B4-BE49-F238E27FC236}">
                <a16:creationId xmlns:a16="http://schemas.microsoft.com/office/drawing/2014/main" id="{2479140C-5C13-2E59-EEC3-0BA47DB1D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3063" y="3618596"/>
            <a:ext cx="1346549" cy="382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0" descr="http://logonoid.com/images/pnc-logo.png">
            <a:extLst>
              <a:ext uri="{FF2B5EF4-FFF2-40B4-BE49-F238E27FC236}">
                <a16:creationId xmlns:a16="http://schemas.microsoft.com/office/drawing/2014/main" id="{E59E15D7-5314-D9AB-140A-FBF19C091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75" y="2998377"/>
            <a:ext cx="621657" cy="17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164943-CFA9-7779-1263-FA4C771794F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198" y="842575"/>
            <a:ext cx="1047557" cy="35059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79096EA-7920-4B07-B57C-F56FE8934991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t="33347" b="31810"/>
          <a:stretch/>
        </p:blipFill>
        <p:spPr>
          <a:xfrm>
            <a:off x="2500617" y="1562373"/>
            <a:ext cx="965866" cy="33653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1DCA6D4-90A5-9CA0-3A3B-8CFA6208FEF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75" y="3552630"/>
            <a:ext cx="1303764" cy="366041"/>
          </a:xfrm>
          <a:prstGeom prst="rect">
            <a:avLst/>
          </a:prstGeom>
        </p:spPr>
      </p:pic>
      <p:pic>
        <p:nvPicPr>
          <p:cNvPr id="22" name="Picture 21" descr="Logo&#10;&#10;Description automatically generated with medium confidence">
            <a:extLst>
              <a:ext uri="{FF2B5EF4-FFF2-40B4-BE49-F238E27FC236}">
                <a16:creationId xmlns:a16="http://schemas.microsoft.com/office/drawing/2014/main" id="{4A97A443-8116-1B69-69CF-068270CB888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415974" y="4298570"/>
            <a:ext cx="1194626" cy="396161"/>
          </a:xfrm>
          <a:prstGeom prst="rect">
            <a:avLst/>
          </a:prstGeom>
        </p:spPr>
      </p:pic>
      <p:pic>
        <p:nvPicPr>
          <p:cNvPr id="24" name="Picture 2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6CDC709-A439-96A1-207D-CCBD7C8B75C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930662" y="3536487"/>
            <a:ext cx="1346548" cy="401494"/>
          </a:xfrm>
          <a:prstGeom prst="rect">
            <a:avLst/>
          </a:prstGeom>
        </p:spPr>
      </p:pic>
      <p:pic>
        <p:nvPicPr>
          <p:cNvPr id="25" name="Picture 24" descr="Logo&#10;&#10;Description automatically generated">
            <a:extLst>
              <a:ext uri="{FF2B5EF4-FFF2-40B4-BE49-F238E27FC236}">
                <a16:creationId xmlns:a16="http://schemas.microsoft.com/office/drawing/2014/main" id="{70216B71-6F42-37C5-3957-AFFFEEBF55C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960016" y="876932"/>
            <a:ext cx="1239955" cy="256189"/>
          </a:xfrm>
          <a:prstGeom prst="rect">
            <a:avLst/>
          </a:prstGeom>
        </p:spPr>
      </p:pic>
      <p:pic>
        <p:nvPicPr>
          <p:cNvPr id="26" name="Picture 25" descr="Icon&#10;&#10;Description automatically generated with medium confidence">
            <a:extLst>
              <a:ext uri="{FF2B5EF4-FFF2-40B4-BE49-F238E27FC236}">
                <a16:creationId xmlns:a16="http://schemas.microsoft.com/office/drawing/2014/main" id="{C89BA477-FF46-2263-D76C-EF8BFD22AF5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063950" y="3462325"/>
            <a:ext cx="546650" cy="54665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D6FFAE3-5FA4-BB5D-966A-CDBFB528C4B2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446758" y="3013600"/>
            <a:ext cx="1211484" cy="140532"/>
          </a:xfrm>
          <a:prstGeom prst="rect">
            <a:avLst/>
          </a:prstGeom>
        </p:spPr>
      </p:pic>
      <p:pic>
        <p:nvPicPr>
          <p:cNvPr id="29" name="Picture 28" descr="Logo, company name&#10;&#10;Description automatically generated">
            <a:extLst>
              <a:ext uri="{FF2B5EF4-FFF2-40B4-BE49-F238E27FC236}">
                <a16:creationId xmlns:a16="http://schemas.microsoft.com/office/drawing/2014/main" id="{6C731CF7-D57F-E128-8722-66013AA299B6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890038" y="4248694"/>
            <a:ext cx="892752" cy="495912"/>
          </a:xfrm>
          <a:prstGeom prst="rect">
            <a:avLst/>
          </a:prstGeom>
        </p:spPr>
      </p:pic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854BF979-D2F3-A9AA-5F53-141A27A4862F}"/>
              </a:ext>
            </a:extLst>
          </p:cNvPr>
          <p:cNvSpPr/>
          <p:nvPr/>
        </p:nvSpPr>
        <p:spPr>
          <a:xfrm>
            <a:off x="796010" y="1572807"/>
            <a:ext cx="670899" cy="289171"/>
          </a:xfrm>
          <a:prstGeom prst="roundRect">
            <a:avLst/>
          </a:prstGeom>
          <a:solidFill>
            <a:schemeClr val="accent1">
              <a:alpha val="82000"/>
            </a:schemeClr>
          </a:solidFill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dirty="0">
                <a:solidFill>
                  <a:schemeClr val="bg1"/>
                </a:solidFill>
                <a:latin typeface="+mj-lt"/>
                <a:ea typeface="Roboto Regular" pitchFamily="2" charset="0"/>
              </a:rPr>
              <a:t>#22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C5FCF4E3-0AEE-ACB5-3E27-EB9BB46F5430}"/>
              </a:ext>
            </a:extLst>
          </p:cNvPr>
          <p:cNvSpPr/>
          <p:nvPr/>
        </p:nvSpPr>
        <p:spPr>
          <a:xfrm>
            <a:off x="7324129" y="879692"/>
            <a:ext cx="739821" cy="289171"/>
          </a:xfrm>
          <a:prstGeom prst="roundRect">
            <a:avLst/>
          </a:prstGeom>
          <a:solidFill>
            <a:schemeClr val="accent1">
              <a:alpha val="82000"/>
            </a:schemeClr>
          </a:solidFill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dirty="0">
                <a:solidFill>
                  <a:schemeClr val="bg1"/>
                </a:solidFill>
                <a:latin typeface="+mj-lt"/>
                <a:ea typeface="Roboto Regular" pitchFamily="2" charset="0"/>
              </a:rPr>
              <a:t>#205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EB15617E-4055-9C91-B3F7-86C0D463B187}"/>
              </a:ext>
            </a:extLst>
          </p:cNvPr>
          <p:cNvSpPr/>
          <p:nvPr/>
        </p:nvSpPr>
        <p:spPr>
          <a:xfrm>
            <a:off x="7717670" y="1572807"/>
            <a:ext cx="670899" cy="289171"/>
          </a:xfrm>
          <a:prstGeom prst="roundRect">
            <a:avLst/>
          </a:prstGeom>
          <a:solidFill>
            <a:schemeClr val="accent1">
              <a:alpha val="82000"/>
            </a:schemeClr>
          </a:solidFill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dirty="0">
                <a:solidFill>
                  <a:schemeClr val="bg1"/>
                </a:solidFill>
                <a:latin typeface="+mj-lt"/>
                <a:ea typeface="Roboto Regular" pitchFamily="2" charset="0"/>
              </a:rPr>
              <a:t>#133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CCC376A8-36AC-33A4-1213-04F3B26C9FF7}"/>
              </a:ext>
            </a:extLst>
          </p:cNvPr>
          <p:cNvSpPr/>
          <p:nvPr/>
        </p:nvSpPr>
        <p:spPr>
          <a:xfrm>
            <a:off x="865455" y="2291259"/>
            <a:ext cx="772807" cy="289171"/>
          </a:xfrm>
          <a:prstGeom prst="roundRect">
            <a:avLst/>
          </a:prstGeom>
          <a:solidFill>
            <a:schemeClr val="accent1">
              <a:alpha val="82000"/>
            </a:schemeClr>
          </a:solidFill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dirty="0">
                <a:solidFill>
                  <a:schemeClr val="bg1"/>
                </a:solidFill>
                <a:latin typeface="+mj-lt"/>
                <a:ea typeface="Roboto Regular" pitchFamily="2" charset="0"/>
              </a:rPr>
              <a:t>#258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DE876602-BDD1-7B40-7B29-6D0582F4FBA3}"/>
              </a:ext>
            </a:extLst>
          </p:cNvPr>
          <p:cNvSpPr/>
          <p:nvPr/>
        </p:nvSpPr>
        <p:spPr>
          <a:xfrm>
            <a:off x="5787819" y="3652824"/>
            <a:ext cx="670899" cy="289171"/>
          </a:xfrm>
          <a:prstGeom prst="roundRect">
            <a:avLst/>
          </a:prstGeom>
          <a:solidFill>
            <a:schemeClr val="accent1">
              <a:alpha val="82000"/>
            </a:schemeClr>
          </a:solidFill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dirty="0">
                <a:solidFill>
                  <a:schemeClr val="bg1"/>
                </a:solidFill>
                <a:latin typeface="+mj-lt"/>
                <a:ea typeface="Roboto Regular" pitchFamily="2" charset="0"/>
              </a:rPr>
              <a:t>#18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83FED7B9-F0D1-5E42-82EF-8751F3626F40}"/>
              </a:ext>
            </a:extLst>
          </p:cNvPr>
          <p:cNvSpPr/>
          <p:nvPr/>
        </p:nvSpPr>
        <p:spPr>
          <a:xfrm>
            <a:off x="622385" y="2938620"/>
            <a:ext cx="670899" cy="289171"/>
          </a:xfrm>
          <a:prstGeom prst="roundRect">
            <a:avLst/>
          </a:prstGeom>
          <a:solidFill>
            <a:schemeClr val="accent1">
              <a:alpha val="82000"/>
            </a:schemeClr>
          </a:solidFill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dirty="0">
                <a:solidFill>
                  <a:schemeClr val="bg1"/>
                </a:solidFill>
                <a:latin typeface="+mj-lt"/>
                <a:ea typeface="Roboto Regular" pitchFamily="2" charset="0"/>
              </a:rPr>
              <a:t>#6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125166B3-96AA-64D9-1051-014BB79772E6}"/>
              </a:ext>
            </a:extLst>
          </p:cNvPr>
          <p:cNvSpPr/>
          <p:nvPr/>
        </p:nvSpPr>
        <p:spPr>
          <a:xfrm>
            <a:off x="5379584" y="2278863"/>
            <a:ext cx="670899" cy="289171"/>
          </a:xfrm>
          <a:prstGeom prst="roundRect">
            <a:avLst/>
          </a:prstGeom>
          <a:solidFill>
            <a:schemeClr val="accent1">
              <a:alpha val="82000"/>
            </a:schemeClr>
          </a:solidFill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dirty="0">
                <a:solidFill>
                  <a:schemeClr val="bg1"/>
                </a:solidFill>
                <a:latin typeface="+mj-lt"/>
                <a:ea typeface="Roboto Regular" pitchFamily="2" charset="0"/>
              </a:rPr>
              <a:t>#55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E0ABDD20-F2B0-A31A-0524-D9B33C4355E9}"/>
              </a:ext>
            </a:extLst>
          </p:cNvPr>
          <p:cNvSpPr/>
          <p:nvPr/>
        </p:nvSpPr>
        <p:spPr>
          <a:xfrm>
            <a:off x="7682945" y="2278863"/>
            <a:ext cx="670899" cy="289171"/>
          </a:xfrm>
          <a:prstGeom prst="roundRect">
            <a:avLst/>
          </a:prstGeom>
          <a:solidFill>
            <a:schemeClr val="accent1">
              <a:alpha val="82000"/>
            </a:schemeClr>
          </a:solidFill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dirty="0">
                <a:solidFill>
                  <a:schemeClr val="bg1"/>
                </a:solidFill>
                <a:latin typeface="+mj-lt"/>
                <a:ea typeface="Roboto Regular" pitchFamily="2" charset="0"/>
              </a:rPr>
              <a:t>#103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DAE0225E-1DDA-359B-1311-9B00C82331C8}"/>
              </a:ext>
            </a:extLst>
          </p:cNvPr>
          <p:cNvSpPr/>
          <p:nvPr/>
        </p:nvSpPr>
        <p:spPr>
          <a:xfrm>
            <a:off x="2705828" y="2938620"/>
            <a:ext cx="670899" cy="289171"/>
          </a:xfrm>
          <a:prstGeom prst="roundRect">
            <a:avLst/>
          </a:prstGeom>
          <a:solidFill>
            <a:schemeClr val="accent1">
              <a:alpha val="82000"/>
            </a:schemeClr>
          </a:solidFill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dirty="0">
                <a:solidFill>
                  <a:schemeClr val="bg1"/>
                </a:solidFill>
                <a:latin typeface="+mj-lt"/>
                <a:ea typeface="Roboto Regular" pitchFamily="2" charset="0"/>
              </a:rPr>
              <a:t>#40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2DBCCAF5-A299-4F87-D805-760097B56A34}"/>
              </a:ext>
            </a:extLst>
          </p:cNvPr>
          <p:cNvSpPr/>
          <p:nvPr/>
        </p:nvSpPr>
        <p:spPr>
          <a:xfrm>
            <a:off x="7995465" y="3650466"/>
            <a:ext cx="670899" cy="289171"/>
          </a:xfrm>
          <a:prstGeom prst="roundRect">
            <a:avLst/>
          </a:prstGeom>
          <a:solidFill>
            <a:schemeClr val="accent1">
              <a:alpha val="82000"/>
            </a:schemeClr>
          </a:solidFill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dirty="0">
                <a:solidFill>
                  <a:schemeClr val="bg1"/>
                </a:solidFill>
                <a:latin typeface="+mj-lt"/>
                <a:ea typeface="Roboto Regular" pitchFamily="2" charset="0"/>
              </a:rPr>
              <a:t>#10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BDB5153F-51C6-71A9-2C9C-6ABDFDDD735E}"/>
              </a:ext>
            </a:extLst>
          </p:cNvPr>
          <p:cNvSpPr/>
          <p:nvPr/>
        </p:nvSpPr>
        <p:spPr>
          <a:xfrm>
            <a:off x="865455" y="3650466"/>
            <a:ext cx="670899" cy="289171"/>
          </a:xfrm>
          <a:prstGeom prst="roundRect">
            <a:avLst/>
          </a:prstGeom>
          <a:solidFill>
            <a:schemeClr val="accent1">
              <a:alpha val="82000"/>
            </a:schemeClr>
          </a:solidFill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dirty="0">
                <a:solidFill>
                  <a:schemeClr val="bg1"/>
                </a:solidFill>
                <a:latin typeface="+mj-lt"/>
                <a:ea typeface="Roboto Regular" pitchFamily="2" charset="0"/>
              </a:rPr>
              <a:t>#123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E6CCEEBA-2FD1-7870-3DEB-FFAEB3CC043B}"/>
              </a:ext>
            </a:extLst>
          </p:cNvPr>
          <p:cNvSpPr/>
          <p:nvPr/>
        </p:nvSpPr>
        <p:spPr>
          <a:xfrm>
            <a:off x="3249840" y="3650466"/>
            <a:ext cx="790302" cy="289171"/>
          </a:xfrm>
          <a:prstGeom prst="roundRect">
            <a:avLst/>
          </a:prstGeom>
          <a:solidFill>
            <a:schemeClr val="accent1">
              <a:alpha val="82000"/>
            </a:schemeClr>
          </a:solidFill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dirty="0">
                <a:solidFill>
                  <a:schemeClr val="bg1"/>
                </a:solidFill>
                <a:latin typeface="+mj-lt"/>
                <a:ea typeface="Roboto Regular" pitchFamily="2" charset="0"/>
              </a:rPr>
              <a:t>#267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3FC2A611-8B7F-BBEC-A694-317E9E64DF78}"/>
              </a:ext>
            </a:extLst>
          </p:cNvPr>
          <p:cNvSpPr/>
          <p:nvPr/>
        </p:nvSpPr>
        <p:spPr>
          <a:xfrm>
            <a:off x="2676567" y="2228547"/>
            <a:ext cx="853339" cy="289171"/>
          </a:xfrm>
          <a:prstGeom prst="roundRect">
            <a:avLst/>
          </a:prstGeom>
          <a:solidFill>
            <a:schemeClr val="accent1">
              <a:alpha val="82000"/>
            </a:schemeClr>
          </a:solidFill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dirty="0">
                <a:solidFill>
                  <a:schemeClr val="bg1"/>
                </a:solidFill>
                <a:latin typeface="+mj-lt"/>
                <a:ea typeface="Roboto Regular" pitchFamily="2" charset="0"/>
              </a:rPr>
              <a:t>#430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649A7A00-E08D-1651-E29A-89257DB98DBB}"/>
              </a:ext>
            </a:extLst>
          </p:cNvPr>
          <p:cNvSpPr/>
          <p:nvPr/>
        </p:nvSpPr>
        <p:spPr>
          <a:xfrm>
            <a:off x="4016538" y="4344947"/>
            <a:ext cx="670899" cy="289171"/>
          </a:xfrm>
          <a:prstGeom prst="roundRect">
            <a:avLst/>
          </a:prstGeom>
          <a:solidFill>
            <a:schemeClr val="accent1">
              <a:alpha val="82000"/>
            </a:schemeClr>
          </a:solidFill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dirty="0">
                <a:solidFill>
                  <a:schemeClr val="bg1"/>
                </a:solidFill>
                <a:latin typeface="+mj-lt"/>
                <a:ea typeface="Roboto Regular" pitchFamily="2" charset="0"/>
              </a:rPr>
              <a:t>#85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BFBB34B0-2A45-D923-77B2-0F57F176300D}"/>
              </a:ext>
            </a:extLst>
          </p:cNvPr>
          <p:cNvSpPr/>
          <p:nvPr/>
        </p:nvSpPr>
        <p:spPr>
          <a:xfrm>
            <a:off x="5718017" y="4344947"/>
            <a:ext cx="749158" cy="289171"/>
          </a:xfrm>
          <a:prstGeom prst="roundRect">
            <a:avLst/>
          </a:prstGeom>
          <a:solidFill>
            <a:schemeClr val="accent1">
              <a:alpha val="82000"/>
            </a:schemeClr>
          </a:solidFill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dirty="0">
                <a:solidFill>
                  <a:schemeClr val="bg1"/>
                </a:solidFill>
                <a:latin typeface="+mj-lt"/>
                <a:ea typeface="Roboto Regular" pitchFamily="2" charset="0"/>
              </a:rPr>
              <a:t>#410</a:t>
            </a: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9FF07E69-CED2-2D5D-3F9B-7F66E7FF6A82}"/>
              </a:ext>
            </a:extLst>
          </p:cNvPr>
          <p:cNvSpPr/>
          <p:nvPr/>
        </p:nvSpPr>
        <p:spPr>
          <a:xfrm>
            <a:off x="7685713" y="4344947"/>
            <a:ext cx="670899" cy="289171"/>
          </a:xfrm>
          <a:prstGeom prst="roundRect">
            <a:avLst/>
          </a:prstGeom>
          <a:solidFill>
            <a:schemeClr val="accent1">
              <a:alpha val="82000"/>
            </a:schemeClr>
          </a:solidFill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dirty="0">
                <a:solidFill>
                  <a:schemeClr val="bg1"/>
                </a:solidFill>
                <a:latin typeface="+mj-lt"/>
                <a:ea typeface="Roboto Regular" pitchFamily="2" charset="0"/>
              </a:rPr>
              <a:t>#20</a:t>
            </a: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C34F4938-F02E-CFA9-7C72-775FE3C9FB35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659578" y="2791721"/>
            <a:ext cx="855165" cy="553342"/>
          </a:xfrm>
          <a:prstGeom prst="rect">
            <a:avLst/>
          </a:prstGeom>
        </p:spPr>
      </p:pic>
      <p:sp>
        <p:nvSpPr>
          <p:cNvPr id="4" name="Rounded Rectangle 38">
            <a:extLst>
              <a:ext uri="{FF2B5EF4-FFF2-40B4-BE49-F238E27FC236}">
                <a16:creationId xmlns:a16="http://schemas.microsoft.com/office/drawing/2014/main" id="{B1C3F50A-679A-3076-43E1-AF476C1C7F72}"/>
              </a:ext>
            </a:extLst>
          </p:cNvPr>
          <p:cNvSpPr/>
          <p:nvPr/>
        </p:nvSpPr>
        <p:spPr>
          <a:xfrm>
            <a:off x="7751710" y="2888322"/>
            <a:ext cx="670899" cy="289171"/>
          </a:xfrm>
          <a:prstGeom prst="roundRect">
            <a:avLst/>
          </a:prstGeom>
          <a:solidFill>
            <a:schemeClr val="accent1">
              <a:alpha val="82000"/>
            </a:schemeClr>
          </a:solidFill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dirty="0">
                <a:solidFill>
                  <a:schemeClr val="bg1"/>
                </a:solidFill>
                <a:latin typeface="+mj-lt"/>
                <a:ea typeface="Roboto Regular" pitchFamily="2" charset="0"/>
              </a:rPr>
              <a:t>#92</a:t>
            </a:r>
          </a:p>
        </p:txBody>
      </p:sp>
      <p:pic>
        <p:nvPicPr>
          <p:cNvPr id="50" name="Picture 49" descr="A picture containing font, screenshot, graphics, graphic design&#10;&#10;Description automatically generated">
            <a:extLst>
              <a:ext uri="{FF2B5EF4-FFF2-40B4-BE49-F238E27FC236}">
                <a16:creationId xmlns:a16="http://schemas.microsoft.com/office/drawing/2014/main" id="{35F3B89E-DF16-26D4-A43D-680965F8B8AF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007826" y="902470"/>
            <a:ext cx="1716150" cy="174853"/>
          </a:xfrm>
          <a:prstGeom prst="rect">
            <a:avLst/>
          </a:prstGeom>
        </p:spPr>
      </p:pic>
      <p:sp>
        <p:nvSpPr>
          <p:cNvPr id="51" name="Rounded Rectangle 32">
            <a:extLst>
              <a:ext uri="{FF2B5EF4-FFF2-40B4-BE49-F238E27FC236}">
                <a16:creationId xmlns:a16="http://schemas.microsoft.com/office/drawing/2014/main" id="{C6700016-D478-0F22-C250-213696F52E5D}"/>
              </a:ext>
            </a:extLst>
          </p:cNvPr>
          <p:cNvSpPr/>
          <p:nvPr/>
        </p:nvSpPr>
        <p:spPr>
          <a:xfrm>
            <a:off x="5391904" y="816572"/>
            <a:ext cx="739821" cy="289171"/>
          </a:xfrm>
          <a:prstGeom prst="roundRect">
            <a:avLst/>
          </a:prstGeom>
          <a:solidFill>
            <a:schemeClr val="accent1">
              <a:alpha val="82000"/>
            </a:schemeClr>
          </a:solidFill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dirty="0">
                <a:solidFill>
                  <a:schemeClr val="bg1"/>
                </a:solidFill>
                <a:latin typeface="+mj-lt"/>
                <a:ea typeface="Roboto Regular" pitchFamily="2" charset="0"/>
              </a:rPr>
              <a:t>#259</a:t>
            </a:r>
          </a:p>
        </p:txBody>
      </p:sp>
      <p:pic>
        <p:nvPicPr>
          <p:cNvPr id="57" name="Picture 56" descr="A picture containing font, graphics, graphic design, poster&#10;&#10;Description automatically generated">
            <a:extLst>
              <a:ext uri="{FF2B5EF4-FFF2-40B4-BE49-F238E27FC236}">
                <a16:creationId xmlns:a16="http://schemas.microsoft.com/office/drawing/2014/main" id="{E5F69BF5-B13D-0A8C-12AC-4B23D071D819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782862" y="4305275"/>
            <a:ext cx="1525218" cy="335548"/>
          </a:xfrm>
          <a:prstGeom prst="rect">
            <a:avLst/>
          </a:prstGeom>
        </p:spPr>
      </p:pic>
      <p:sp>
        <p:nvSpPr>
          <p:cNvPr id="58" name="Rounded Rectangle 44">
            <a:extLst>
              <a:ext uri="{FF2B5EF4-FFF2-40B4-BE49-F238E27FC236}">
                <a16:creationId xmlns:a16="http://schemas.microsoft.com/office/drawing/2014/main" id="{26C07508-34D9-DB00-5D8E-4969D913A9AA}"/>
              </a:ext>
            </a:extLst>
          </p:cNvPr>
          <p:cNvSpPr/>
          <p:nvPr/>
        </p:nvSpPr>
        <p:spPr>
          <a:xfrm>
            <a:off x="2118051" y="4378934"/>
            <a:ext cx="744185" cy="289171"/>
          </a:xfrm>
          <a:prstGeom prst="roundRect">
            <a:avLst/>
          </a:prstGeom>
          <a:solidFill>
            <a:schemeClr val="accent1">
              <a:alpha val="82000"/>
            </a:schemeClr>
          </a:solidFill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dirty="0">
                <a:solidFill>
                  <a:schemeClr val="bg1"/>
                </a:solidFill>
                <a:latin typeface="+mj-lt"/>
                <a:ea typeface="Roboto Regular" pitchFamily="2" charset="0"/>
              </a:rPr>
              <a:t>#299</a:t>
            </a:r>
          </a:p>
        </p:txBody>
      </p:sp>
    </p:spTree>
    <p:extLst>
      <p:ext uri="{BB962C8B-B14F-4D97-AF65-F5344CB8AC3E}">
        <p14:creationId xmlns:p14="http://schemas.microsoft.com/office/powerpoint/2010/main" val="344080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" grpId="0" animBg="1"/>
      <p:bldP spid="51" grpId="0" animBg="1"/>
      <p:bldP spid="5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6BAF065-DB1E-F5F2-FB7F-62C1FD04D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852" y="971665"/>
            <a:ext cx="8311895" cy="3524042"/>
          </a:xfrm>
        </p:spPr>
        <p:txBody>
          <a:bodyPr/>
          <a:lstStyle/>
          <a:p>
            <a:pPr marL="285750" indent="-285750">
              <a:spcBef>
                <a:spcPts val="900"/>
              </a:spcBef>
            </a:pPr>
            <a:r>
              <a:rPr lang="en-US" sz="1400" b="0" dirty="0">
                <a:latin typeface="+mj-lt"/>
              </a:rPr>
              <a:t>Consumer Bureaus to Score Guarantors/Principals</a:t>
            </a:r>
            <a:r>
              <a:rPr lang="en-US" sz="1400" b="0" dirty="0"/>
              <a:t>: </a:t>
            </a:r>
            <a:r>
              <a:rPr lang="en-US" b="0" dirty="0"/>
              <a:t>TransUnion, Experian &amp; Equifax.</a:t>
            </a:r>
            <a:endParaRPr lang="en-US" sz="1400" b="0" dirty="0"/>
          </a:p>
          <a:p>
            <a:pPr marL="569912" lvl="1" indent="-285750">
              <a:spcBef>
                <a:spcPts val="900"/>
              </a:spcBef>
            </a:pPr>
            <a:r>
              <a:rPr lang="en-US" b="0" dirty="0"/>
              <a:t>LiquidCredit obtains the bureau reports using YOUR subscrib</a:t>
            </a:r>
            <a:r>
              <a:rPr lang="en-US" dirty="0"/>
              <a:t>er codes</a:t>
            </a:r>
          </a:p>
          <a:p>
            <a:pPr marL="569912" lvl="1" indent="-285750">
              <a:spcBef>
                <a:spcPts val="900"/>
              </a:spcBef>
            </a:pPr>
            <a:r>
              <a:rPr lang="en-US" b="0" dirty="0"/>
              <a:t>The FI needs a direct contract with any one of the above bureaus.</a:t>
            </a:r>
          </a:p>
          <a:p>
            <a:pPr marL="285750" indent="-28575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latin typeface="+mj-lt"/>
              </a:rPr>
              <a:t>Business Bureaus</a:t>
            </a:r>
            <a:r>
              <a:rPr lang="en-US" sz="1400" b="0" dirty="0"/>
              <a:t>: </a:t>
            </a:r>
          </a:p>
          <a:p>
            <a:pPr marL="569912" lvl="1" indent="-285750">
              <a:spcBef>
                <a:spcPts val="900"/>
              </a:spcBef>
            </a:pPr>
            <a:r>
              <a:rPr lang="en-US" b="0" dirty="0"/>
              <a:t>Either of the following: Dun &amp; Bradstreet (D&amp;B), Experian &amp; Equifax (with SBFE data).</a:t>
            </a:r>
          </a:p>
          <a:p>
            <a:pPr marL="285750" indent="-28575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latin typeface="+mj-lt"/>
              </a:rPr>
              <a:t>Business Data Repositories &amp; Data Consortiums</a:t>
            </a:r>
            <a:r>
              <a:rPr lang="en-US" sz="1400" b="0" dirty="0"/>
              <a:t>: </a:t>
            </a:r>
          </a:p>
          <a:p>
            <a:pPr marL="569912" lvl="1" indent="-285750">
              <a:spcBef>
                <a:spcPts val="900"/>
              </a:spcBef>
            </a:pPr>
            <a:r>
              <a:rPr lang="en-US" b="0" dirty="0"/>
              <a:t>SBRI: Small Business Risk Insight — D&amp;B and SBFE: Small Business Financial Exchange (via Equifax).</a:t>
            </a:r>
          </a:p>
          <a:p>
            <a:pPr marL="285750" indent="-285750">
              <a:spcBef>
                <a:spcPts val="900"/>
              </a:spcBef>
            </a:pPr>
            <a:r>
              <a:rPr lang="en-US" dirty="0">
                <a:latin typeface="+mj-lt"/>
              </a:rPr>
              <a:t>Application Data:</a:t>
            </a:r>
          </a:p>
          <a:p>
            <a:pPr marL="569912" lvl="1" indent="-285750">
              <a:spcBef>
                <a:spcPts val="900"/>
              </a:spcBef>
            </a:pPr>
            <a:r>
              <a:rPr lang="en-US" dirty="0"/>
              <a:t>Ex: Time as owner, Business DDA Balance, Percentage of Ownership…</a:t>
            </a:r>
          </a:p>
          <a:p>
            <a:pPr marL="285750" indent="-285750">
              <a:spcBef>
                <a:spcPts val="900"/>
              </a:spcBef>
            </a:pPr>
            <a:r>
              <a:rPr lang="en-US" dirty="0">
                <a:latin typeface="+mj-lt"/>
              </a:rPr>
              <a:t>Financial Data: </a:t>
            </a:r>
          </a:p>
          <a:p>
            <a:pPr marL="569912" lvl="1" indent="-285750">
              <a:spcBef>
                <a:spcPts val="900"/>
              </a:spcBef>
            </a:pPr>
            <a:r>
              <a:rPr lang="en-US" b="0" dirty="0"/>
              <a:t>Ex: Bus. Net Worth, Total Assets/Liabilities, Cash and </a:t>
            </a:r>
            <a:r>
              <a:rPr lang="en-US" b="0" dirty="0" err="1"/>
              <a:t>Equiv</a:t>
            </a:r>
            <a:r>
              <a:rPr lang="en-US" b="0" dirty="0"/>
              <a:t>…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3013D59-9C62-74F0-0F28-90E323566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Data is used in the Models?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1859C7-679E-01D6-3D78-885B7544AF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Most Data Permutations are available for Term Loan and Lines of Credit models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A4CD0D6-51A7-FC9D-07F3-5079506774BF}"/>
              </a:ext>
            </a:extLst>
          </p:cNvPr>
          <p:cNvCxnSpPr/>
          <p:nvPr/>
        </p:nvCxnSpPr>
        <p:spPr bwMode="auto">
          <a:xfrm>
            <a:off x="2886570" y="2267429"/>
            <a:ext cx="1712566" cy="1096042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765927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611E31-79A0-764D-F537-A38FB2DA2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Breadth of FICO</a:t>
            </a:r>
            <a:r>
              <a:rPr lang="en-US" baseline="30000" dirty="0"/>
              <a:t>®</a:t>
            </a:r>
            <a:r>
              <a:rPr lang="en-US" dirty="0"/>
              <a:t> Small Business Scoring </a:t>
            </a:r>
            <a:r>
              <a:rPr lang="en-US" dirty="0" err="1"/>
              <a:t>Service</a:t>
            </a:r>
            <a:r>
              <a:rPr lang="en-US" baseline="30000" dirty="0" err="1"/>
              <a:t>SM</a:t>
            </a:r>
            <a:r>
              <a:rPr lang="en-US" dirty="0"/>
              <a:t> solution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6EFB08C-262A-4C27-9068-15FE1E54D1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64" b="3264"/>
          <a:stretch/>
        </p:blipFill>
        <p:spPr>
          <a:xfrm>
            <a:off x="6782070" y="2691994"/>
            <a:ext cx="2053618" cy="1848256"/>
          </a:xfrm>
          <a:prstGeom prst="round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4B99666-9C87-755F-CBB5-725B5B2C2FFF}"/>
              </a:ext>
            </a:extLst>
          </p:cNvPr>
          <p:cNvGrpSpPr/>
          <p:nvPr/>
        </p:nvGrpSpPr>
        <p:grpSpPr>
          <a:xfrm>
            <a:off x="4606282" y="684278"/>
            <a:ext cx="2053710" cy="1848256"/>
            <a:chOff x="6793689" y="723494"/>
            <a:chExt cx="2053710" cy="1848256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03A76336-AE36-E4F5-B94D-388933A97AD9}"/>
                </a:ext>
              </a:extLst>
            </p:cNvPr>
            <p:cNvSpPr/>
            <p:nvPr/>
          </p:nvSpPr>
          <p:spPr>
            <a:xfrm>
              <a:off x="6793689" y="723494"/>
              <a:ext cx="2041999" cy="1848256"/>
            </a:xfrm>
            <a:prstGeom prst="roundRect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</a:pPr>
              <a:endParaRPr lang="en-US">
                <a:solidFill>
                  <a:schemeClr val="bg1"/>
                </a:solidFill>
                <a:ea typeface="Roboto Regular" pitchFamily="2" charset="0"/>
              </a:endParaRPr>
            </a:p>
          </p:txBody>
        </p:sp>
        <p:sp>
          <p:nvSpPr>
            <p:cNvPr id="14" name="Title 1">
              <a:extLst>
                <a:ext uri="{FF2B5EF4-FFF2-40B4-BE49-F238E27FC236}">
                  <a16:creationId xmlns:a16="http://schemas.microsoft.com/office/drawing/2014/main" id="{305432EF-4689-8F6F-A9BE-FA29BE0DF79E}"/>
                </a:ext>
              </a:extLst>
            </p:cNvPr>
            <p:cNvSpPr txBox="1">
              <a:spLocks/>
            </p:cNvSpPr>
            <p:nvPr/>
          </p:nvSpPr>
          <p:spPr bwMode="white">
            <a:xfrm>
              <a:off x="6944810" y="846202"/>
              <a:ext cx="1902589" cy="1649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noAutofit/>
            </a:bodyPr>
            <a:lstStyle>
              <a:lvl1pPr algn="l" defTabSz="457200" rtl="0" eaLnBrk="1" fontAlgn="base" hangingPunct="1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defRPr lang="en-US" sz="2400" b="0" i="0" kern="1200" baseline="0" dirty="0">
                  <a:solidFill>
                    <a:schemeClr val="tx1"/>
                  </a:solidFill>
                  <a:latin typeface="Outfit Medium" pitchFamily="2" charset="0"/>
                  <a:ea typeface="Sharp Sans Semibold" pitchFamily="2" charset="77"/>
                  <a:cs typeface="Sharp Sans Semibold" pitchFamily="2" charset="77"/>
                </a:defRPr>
              </a:lvl1pPr>
              <a:lvl2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2pPr>
              <a:lvl3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3pPr>
              <a:lvl4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4pPr>
              <a:lvl5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5pPr>
              <a:lvl6pPr marL="4572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6pPr>
              <a:lvl7pPr marL="9144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7pPr>
              <a:lvl8pPr marL="13716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8pPr>
              <a:lvl9pPr marL="18288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ts val="600"/>
                </a:spcBef>
                <a:buSzPct val="80000"/>
              </a:pPr>
              <a:r>
                <a:rPr lang="en-US" sz="1200" dirty="0">
                  <a:solidFill>
                    <a:schemeClr val="bg1"/>
                  </a:solidFill>
                  <a:latin typeface="+mj-lt"/>
                </a:rPr>
                <a:t>2</a:t>
              </a:r>
              <a:r>
                <a:rPr lang="en-US" sz="1200" baseline="30000" dirty="0">
                  <a:solidFill>
                    <a:schemeClr val="bg1"/>
                  </a:solidFill>
                  <a:latin typeface="+mj-lt"/>
                </a:rPr>
                <a:t>nd</a:t>
              </a:r>
              <a:r>
                <a:rPr lang="en-US" sz="1200" dirty="0">
                  <a:solidFill>
                    <a:schemeClr val="bg1"/>
                  </a:solidFill>
                  <a:latin typeface="+mj-lt"/>
                </a:rPr>
                <a:t> Level of Segmentation:</a:t>
              </a:r>
            </a:p>
            <a:p>
              <a:pPr>
                <a:lnSpc>
                  <a:spcPct val="90000"/>
                </a:lnSpc>
                <a:spcBef>
                  <a:spcPts val="600"/>
                </a:spcBef>
                <a:buSzPct val="80000"/>
              </a:pPr>
              <a:r>
                <a:rPr lang="en-US" sz="1200" dirty="0">
                  <a:solidFill>
                    <a:schemeClr val="bg1"/>
                  </a:solidFill>
                  <a:latin typeface="+mj-lt"/>
                </a:rPr>
                <a:t>Data Sources</a:t>
              </a:r>
            </a:p>
            <a:p>
              <a:pPr marL="173038" indent="-173038">
                <a:lnSpc>
                  <a:spcPct val="90000"/>
                </a:lnSpc>
                <a:spcBef>
                  <a:spcPts val="600"/>
                </a:spcBef>
                <a:buClr>
                  <a:schemeClr val="bg1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bg1"/>
                  </a:solidFill>
                  <a:latin typeface="+mn-lt"/>
                </a:rPr>
                <a:t>1 Consumer Bureau</a:t>
              </a:r>
            </a:p>
            <a:p>
              <a:pPr marL="173038" indent="-173038">
                <a:lnSpc>
                  <a:spcPct val="90000"/>
                </a:lnSpc>
                <a:spcBef>
                  <a:spcPts val="600"/>
                </a:spcBef>
                <a:buClr>
                  <a:schemeClr val="bg1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bg1"/>
                  </a:solidFill>
                  <a:latin typeface="+mn-lt"/>
                </a:rPr>
                <a:t>1 Business Bureau</a:t>
              </a:r>
            </a:p>
            <a:p>
              <a:pPr marL="173038" indent="-173038">
                <a:lnSpc>
                  <a:spcPct val="90000"/>
                </a:lnSpc>
                <a:spcBef>
                  <a:spcPts val="600"/>
                </a:spcBef>
                <a:buClr>
                  <a:schemeClr val="bg1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bg1"/>
                  </a:solidFill>
                  <a:latin typeface="+mn-lt"/>
                </a:rPr>
                <a:t>Financial Data </a:t>
              </a:r>
            </a:p>
            <a:p>
              <a:pPr marL="173038" indent="-173038">
                <a:lnSpc>
                  <a:spcPct val="90000"/>
                </a:lnSpc>
                <a:spcBef>
                  <a:spcPts val="600"/>
                </a:spcBef>
                <a:buClr>
                  <a:schemeClr val="bg1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bg1"/>
                  </a:solidFill>
                  <a:latin typeface="+mn-lt"/>
                </a:rPr>
                <a:t>Application Data</a:t>
              </a:r>
            </a:p>
            <a:p>
              <a:pPr marL="173038" indent="-173038">
                <a:lnSpc>
                  <a:spcPct val="90000"/>
                </a:lnSpc>
                <a:spcBef>
                  <a:spcPts val="600"/>
                </a:spcBef>
                <a:buClr>
                  <a:schemeClr val="bg1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bg1"/>
                  </a:solidFill>
                  <a:latin typeface="+mn-lt"/>
                </a:rPr>
                <a:t>1 Business Repository </a:t>
              </a:r>
              <a:br>
                <a:rPr lang="en-US" sz="1100" dirty="0">
                  <a:solidFill>
                    <a:schemeClr val="bg1"/>
                  </a:solidFill>
                  <a:latin typeface="+mn-lt"/>
                </a:rPr>
              </a:br>
              <a:r>
                <a:rPr lang="en-US" sz="1100" dirty="0">
                  <a:solidFill>
                    <a:schemeClr val="bg1"/>
                  </a:solidFill>
                  <a:latin typeface="+mn-lt"/>
                </a:rPr>
                <a:t>(SBRI, SBFE)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BBDEB9B-2A84-DC07-EFE9-0908A46D3FCB}"/>
              </a:ext>
            </a:extLst>
          </p:cNvPr>
          <p:cNvGrpSpPr/>
          <p:nvPr/>
        </p:nvGrpSpPr>
        <p:grpSpPr>
          <a:xfrm>
            <a:off x="6782070" y="684278"/>
            <a:ext cx="2041999" cy="1848256"/>
            <a:chOff x="6793689" y="723494"/>
            <a:chExt cx="2041999" cy="1848256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0088ED45-4A7F-6353-13BA-BEF6B2699BDD}"/>
                </a:ext>
              </a:extLst>
            </p:cNvPr>
            <p:cNvSpPr/>
            <p:nvPr/>
          </p:nvSpPr>
          <p:spPr>
            <a:xfrm>
              <a:off x="6793689" y="723494"/>
              <a:ext cx="2041999" cy="1848256"/>
            </a:xfrm>
            <a:prstGeom prst="roundRect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</a:pPr>
              <a:endParaRPr lang="en-US">
                <a:solidFill>
                  <a:schemeClr val="bg1"/>
                </a:solidFill>
                <a:ea typeface="Roboto Regular" pitchFamily="2" charset="0"/>
              </a:endParaRPr>
            </a:p>
          </p:txBody>
        </p:sp>
        <p:sp>
          <p:nvSpPr>
            <p:cNvPr id="16" name="Title 1">
              <a:extLst>
                <a:ext uri="{FF2B5EF4-FFF2-40B4-BE49-F238E27FC236}">
                  <a16:creationId xmlns:a16="http://schemas.microsoft.com/office/drawing/2014/main" id="{E12F50E2-F218-EB02-24DB-F2BE2CE7A208}"/>
                </a:ext>
              </a:extLst>
            </p:cNvPr>
            <p:cNvSpPr txBox="1">
              <a:spLocks/>
            </p:cNvSpPr>
            <p:nvPr/>
          </p:nvSpPr>
          <p:spPr bwMode="white">
            <a:xfrm>
              <a:off x="6902635" y="846202"/>
              <a:ext cx="1879439" cy="1605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noAutofit/>
            </a:bodyPr>
            <a:lstStyle>
              <a:lvl1pPr algn="l" defTabSz="457200" rtl="0" eaLnBrk="1" fontAlgn="base" hangingPunct="1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defRPr lang="en-US" sz="2400" b="0" i="0" kern="1200" baseline="0" dirty="0">
                  <a:solidFill>
                    <a:schemeClr val="tx1"/>
                  </a:solidFill>
                  <a:latin typeface="Outfit Medium" pitchFamily="2" charset="0"/>
                  <a:ea typeface="Sharp Sans Semibold" pitchFamily="2" charset="77"/>
                  <a:cs typeface="Sharp Sans Semibold" pitchFamily="2" charset="77"/>
                </a:defRPr>
              </a:lvl1pPr>
              <a:lvl2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2pPr>
              <a:lvl3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3pPr>
              <a:lvl4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4pPr>
              <a:lvl5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5pPr>
              <a:lvl6pPr marL="4572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6pPr>
              <a:lvl7pPr marL="9144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7pPr>
              <a:lvl8pPr marL="13716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8pPr>
              <a:lvl9pPr marL="18288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+mj-lt"/>
                </a:rPr>
                <a:t>Data Combinations Supported Specific Models</a:t>
              </a:r>
              <a:br>
                <a:rPr lang="en-US" sz="1200" dirty="0">
                  <a:solidFill>
                    <a:schemeClr val="bg1"/>
                  </a:solidFill>
                  <a:latin typeface="+mj-lt"/>
                </a:rPr>
              </a:br>
              <a:r>
                <a:rPr lang="en-US" sz="300" dirty="0">
                  <a:solidFill>
                    <a:schemeClr val="bg1"/>
                  </a:solidFill>
                  <a:latin typeface="+mj-lt"/>
                </a:rPr>
                <a:t> </a:t>
              </a:r>
            </a:p>
            <a:p>
              <a:pPr marL="171450" indent="-171450">
                <a:lnSpc>
                  <a:spcPct val="100000"/>
                </a:lnSpc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bg1"/>
                  </a:solidFill>
                  <a:latin typeface="+mn-lt"/>
                </a:rPr>
                <a:t>Coverage for all situations – with and without application, and/or consumer data, and/or financial, and/or business bureau data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EFF0791-2E55-C28A-F6C1-A48F8A9324D3}"/>
              </a:ext>
            </a:extLst>
          </p:cNvPr>
          <p:cNvGrpSpPr/>
          <p:nvPr/>
        </p:nvGrpSpPr>
        <p:grpSpPr>
          <a:xfrm>
            <a:off x="289876" y="2691994"/>
            <a:ext cx="2041999" cy="1848256"/>
            <a:chOff x="2473852" y="766735"/>
            <a:chExt cx="2041999" cy="1848256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55036FF2-1674-5F4F-9842-0496BC5B18FD}"/>
                </a:ext>
              </a:extLst>
            </p:cNvPr>
            <p:cNvSpPr/>
            <p:nvPr/>
          </p:nvSpPr>
          <p:spPr>
            <a:xfrm>
              <a:off x="2473852" y="766735"/>
              <a:ext cx="2041999" cy="1848256"/>
            </a:xfrm>
            <a:prstGeom prst="roundRect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</a:pPr>
              <a:endParaRPr lang="en-US">
                <a:solidFill>
                  <a:schemeClr val="bg1"/>
                </a:solidFill>
                <a:ea typeface="Roboto Regular" pitchFamily="2" charset="0"/>
              </a:endParaRPr>
            </a:p>
          </p:txBody>
        </p:sp>
        <p:sp>
          <p:nvSpPr>
            <p:cNvPr id="20" name="Title 1">
              <a:extLst>
                <a:ext uri="{FF2B5EF4-FFF2-40B4-BE49-F238E27FC236}">
                  <a16:creationId xmlns:a16="http://schemas.microsoft.com/office/drawing/2014/main" id="{2ED8BDA9-6FF4-8B9D-D935-E595817C63EF}"/>
                </a:ext>
              </a:extLst>
            </p:cNvPr>
            <p:cNvSpPr txBox="1">
              <a:spLocks/>
            </p:cNvSpPr>
            <p:nvPr/>
          </p:nvSpPr>
          <p:spPr bwMode="white">
            <a:xfrm>
              <a:off x="2598044" y="846202"/>
              <a:ext cx="1822819" cy="1649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noAutofit/>
            </a:bodyPr>
            <a:lstStyle>
              <a:lvl1pPr algn="l" defTabSz="457200" rtl="0" eaLnBrk="1" fontAlgn="base" hangingPunct="1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defRPr lang="en-US" sz="2400" b="0" i="0" kern="1200" baseline="0" dirty="0">
                  <a:solidFill>
                    <a:schemeClr val="tx1"/>
                  </a:solidFill>
                  <a:latin typeface="Outfit Medium" pitchFamily="2" charset="0"/>
                  <a:ea typeface="Sharp Sans Semibold" pitchFamily="2" charset="77"/>
                  <a:cs typeface="Sharp Sans Semibold" pitchFamily="2" charset="77"/>
                </a:defRPr>
              </a:lvl1pPr>
              <a:lvl2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2pPr>
              <a:lvl3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3pPr>
              <a:lvl4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4pPr>
              <a:lvl5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5pPr>
              <a:lvl6pPr marL="4572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6pPr>
              <a:lvl7pPr marL="9144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7pPr>
              <a:lvl8pPr marL="13716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8pPr>
              <a:lvl9pPr marL="18288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+mj-lt"/>
                </a:rPr>
                <a:t>Score Range</a:t>
              </a:r>
            </a:p>
            <a:p>
              <a:pPr marL="173038" indent="-173038">
                <a:lnSpc>
                  <a:spcPct val="90000"/>
                </a:lnSpc>
                <a:spcBef>
                  <a:spcPts val="600"/>
                </a:spcBef>
                <a:buClr>
                  <a:schemeClr val="bg1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bg1"/>
                  </a:solidFill>
                  <a:latin typeface="+mn-lt"/>
                </a:rPr>
                <a:t>0 to 300</a:t>
              </a:r>
            </a:p>
            <a:p>
              <a:pPr marL="173038" indent="-173038">
                <a:lnSpc>
                  <a:spcPct val="90000"/>
                </a:lnSpc>
                <a:spcBef>
                  <a:spcPts val="600"/>
                </a:spcBef>
                <a:buClr>
                  <a:schemeClr val="bg1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bg1"/>
                  </a:solidFill>
                  <a:latin typeface="+mn-lt"/>
                </a:rPr>
                <a:t>Most businesses score between 130 and 240</a:t>
              </a:r>
            </a:p>
            <a:p>
              <a:pPr marL="173038" indent="-173038">
                <a:lnSpc>
                  <a:spcPct val="90000"/>
                </a:lnSpc>
                <a:spcBef>
                  <a:spcPts val="600"/>
                </a:spcBef>
                <a:buClr>
                  <a:schemeClr val="bg1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bg1"/>
                  </a:solidFill>
                  <a:latin typeface="+mn-lt"/>
                </a:rPr>
                <a:t>Low cut off scores range between 175 and 190</a:t>
              </a:r>
            </a:p>
            <a:p>
              <a:pPr marL="173038" indent="-173038">
                <a:lnSpc>
                  <a:spcPct val="90000"/>
                </a:lnSpc>
                <a:spcBef>
                  <a:spcPts val="600"/>
                </a:spcBef>
                <a:buClr>
                  <a:schemeClr val="bg1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bg1"/>
                  </a:solidFill>
                  <a:latin typeface="+mn-lt"/>
                </a:rPr>
                <a:t>High cut off (Automated Approval) - 225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83D79C4-CB65-90AC-1A9E-CBF0656F8001}"/>
              </a:ext>
            </a:extLst>
          </p:cNvPr>
          <p:cNvGrpSpPr/>
          <p:nvPr/>
        </p:nvGrpSpPr>
        <p:grpSpPr>
          <a:xfrm>
            <a:off x="4651025" y="2691191"/>
            <a:ext cx="2041999" cy="1848256"/>
            <a:chOff x="6793689" y="723494"/>
            <a:chExt cx="2041999" cy="1848256"/>
          </a:xfrm>
        </p:grpSpPr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79C62DE5-3A19-B6A9-DD51-FB9D46D3239B}"/>
                </a:ext>
              </a:extLst>
            </p:cNvPr>
            <p:cNvSpPr/>
            <p:nvPr/>
          </p:nvSpPr>
          <p:spPr>
            <a:xfrm>
              <a:off x="6793689" y="723494"/>
              <a:ext cx="2041999" cy="1848256"/>
            </a:xfrm>
            <a:prstGeom prst="roundRect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</a:pPr>
              <a:endParaRPr lang="en-US">
                <a:solidFill>
                  <a:schemeClr val="bg1"/>
                </a:solidFill>
                <a:ea typeface="Roboto Regular" pitchFamily="2" charset="0"/>
              </a:endParaRPr>
            </a:p>
          </p:txBody>
        </p:sp>
        <p:sp>
          <p:nvSpPr>
            <p:cNvPr id="23" name="Title 1">
              <a:extLst>
                <a:ext uri="{FF2B5EF4-FFF2-40B4-BE49-F238E27FC236}">
                  <a16:creationId xmlns:a16="http://schemas.microsoft.com/office/drawing/2014/main" id="{1A725042-EB5A-38C8-24CE-121984A0FC40}"/>
                </a:ext>
              </a:extLst>
            </p:cNvPr>
            <p:cNvSpPr txBox="1">
              <a:spLocks/>
            </p:cNvSpPr>
            <p:nvPr/>
          </p:nvSpPr>
          <p:spPr bwMode="white">
            <a:xfrm>
              <a:off x="6944466" y="846202"/>
              <a:ext cx="1851949" cy="1605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noAutofit/>
            </a:bodyPr>
            <a:lstStyle>
              <a:lvl1pPr algn="l" defTabSz="457200" rtl="0" eaLnBrk="1" fontAlgn="base" hangingPunct="1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defRPr lang="en-US" sz="2400" b="0" i="0" kern="1200" baseline="0" dirty="0">
                  <a:solidFill>
                    <a:schemeClr val="tx1"/>
                  </a:solidFill>
                  <a:latin typeface="Outfit Medium" pitchFamily="2" charset="0"/>
                  <a:ea typeface="Sharp Sans Semibold" pitchFamily="2" charset="77"/>
                  <a:cs typeface="Sharp Sans Semibold" pitchFamily="2" charset="77"/>
                </a:defRPr>
              </a:lvl1pPr>
              <a:lvl2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2pPr>
              <a:lvl3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3pPr>
              <a:lvl4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4pPr>
              <a:lvl5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5pPr>
              <a:lvl6pPr marL="4572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6pPr>
              <a:lvl7pPr marL="9144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7pPr>
              <a:lvl8pPr marL="13716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8pPr>
              <a:lvl9pPr marL="18288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ts val="600"/>
                </a:spcBef>
                <a:buClr>
                  <a:schemeClr val="tx1"/>
                </a:buClr>
                <a:buSzPct val="80000"/>
              </a:pPr>
              <a:r>
                <a:rPr lang="en-US" sz="1200" dirty="0">
                  <a:solidFill>
                    <a:schemeClr val="bg1"/>
                  </a:solidFill>
                  <a:latin typeface="+mj-lt"/>
                </a:rPr>
                <a:t>Validated for Credit Amounts up to</a:t>
              </a:r>
            </a:p>
            <a:p>
              <a:pPr marL="173038" indent="-173038">
                <a:lnSpc>
                  <a:spcPct val="90000"/>
                </a:lnSpc>
                <a:spcBef>
                  <a:spcPts val="600"/>
                </a:spcBef>
                <a:buClr>
                  <a:schemeClr val="bg1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bg1"/>
                  </a:solidFill>
                  <a:latin typeface="+mn-lt"/>
                </a:rPr>
                <a:t>$1,000,000 (Term Loan and LOC)</a:t>
              </a:r>
            </a:p>
            <a:p>
              <a:pPr marL="173038" indent="-173038">
                <a:lnSpc>
                  <a:spcPct val="90000"/>
                </a:lnSpc>
                <a:spcBef>
                  <a:spcPts val="600"/>
                </a:spcBef>
                <a:buClr>
                  <a:schemeClr val="bg1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bg1"/>
                  </a:solidFill>
                  <a:latin typeface="+mn-lt"/>
                </a:rPr>
                <a:t>$250,000 (Leasing)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58DB52B-9E0C-4232-A53B-8A52E3BC9EF7}"/>
              </a:ext>
            </a:extLst>
          </p:cNvPr>
          <p:cNvGrpSpPr/>
          <p:nvPr/>
        </p:nvGrpSpPr>
        <p:grpSpPr>
          <a:xfrm>
            <a:off x="2447643" y="733028"/>
            <a:ext cx="2053710" cy="1848256"/>
            <a:chOff x="6793689" y="723494"/>
            <a:chExt cx="2053710" cy="1848256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68B19BB9-6324-CC8B-05BD-9F624E06B20F}"/>
                </a:ext>
              </a:extLst>
            </p:cNvPr>
            <p:cNvSpPr/>
            <p:nvPr/>
          </p:nvSpPr>
          <p:spPr>
            <a:xfrm>
              <a:off x="6793689" y="723494"/>
              <a:ext cx="2041999" cy="1848256"/>
            </a:xfrm>
            <a:prstGeom prst="roundRect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</a:pPr>
              <a:endParaRPr lang="en-US">
                <a:solidFill>
                  <a:schemeClr val="bg1"/>
                </a:solidFill>
                <a:ea typeface="Roboto Regular" pitchFamily="2" charset="0"/>
              </a:endParaRPr>
            </a:p>
          </p:txBody>
        </p:sp>
        <p:sp>
          <p:nvSpPr>
            <p:cNvPr id="25" name="Title 1">
              <a:extLst>
                <a:ext uri="{FF2B5EF4-FFF2-40B4-BE49-F238E27FC236}">
                  <a16:creationId xmlns:a16="http://schemas.microsoft.com/office/drawing/2014/main" id="{6B714E16-6885-E34E-7FDA-7F649107A3CB}"/>
                </a:ext>
              </a:extLst>
            </p:cNvPr>
            <p:cNvSpPr txBox="1">
              <a:spLocks/>
            </p:cNvSpPr>
            <p:nvPr/>
          </p:nvSpPr>
          <p:spPr bwMode="white">
            <a:xfrm>
              <a:off x="6944810" y="846202"/>
              <a:ext cx="1902589" cy="1649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noAutofit/>
            </a:bodyPr>
            <a:lstStyle>
              <a:lvl1pPr algn="l" defTabSz="457200" rtl="0" eaLnBrk="1" fontAlgn="base" hangingPunct="1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defRPr lang="en-US" sz="2400" b="0" i="0" kern="1200" baseline="0" dirty="0">
                  <a:solidFill>
                    <a:schemeClr val="tx1"/>
                  </a:solidFill>
                  <a:latin typeface="Outfit Medium" pitchFamily="2" charset="0"/>
                  <a:ea typeface="Sharp Sans Semibold" pitchFamily="2" charset="77"/>
                  <a:cs typeface="Sharp Sans Semibold" pitchFamily="2" charset="77"/>
                </a:defRPr>
              </a:lvl1pPr>
              <a:lvl2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2pPr>
              <a:lvl3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3pPr>
              <a:lvl4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4pPr>
              <a:lvl5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5pPr>
              <a:lvl6pPr marL="4572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6pPr>
              <a:lvl7pPr marL="9144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7pPr>
              <a:lvl8pPr marL="13716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8pPr>
              <a:lvl9pPr marL="18288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ts val="600"/>
                </a:spcBef>
                <a:buSzPct val="80000"/>
              </a:pPr>
              <a:r>
                <a:rPr lang="en-US" sz="1200" dirty="0">
                  <a:solidFill>
                    <a:schemeClr val="bg1"/>
                  </a:solidFill>
                  <a:latin typeface="+mj-lt"/>
                </a:rPr>
                <a:t>1st Level of Segmentation:</a:t>
              </a:r>
            </a:p>
            <a:p>
              <a:pPr>
                <a:lnSpc>
                  <a:spcPct val="90000"/>
                </a:lnSpc>
                <a:spcBef>
                  <a:spcPts val="600"/>
                </a:spcBef>
                <a:buSzPct val="80000"/>
              </a:pPr>
              <a:r>
                <a:rPr lang="en-US" sz="1200" dirty="0">
                  <a:solidFill>
                    <a:schemeClr val="bg1"/>
                  </a:solidFill>
                  <a:latin typeface="+mj-lt"/>
                </a:rPr>
                <a:t>Model Types</a:t>
              </a:r>
            </a:p>
            <a:p>
              <a:pPr marL="173038" indent="-173038">
                <a:lnSpc>
                  <a:spcPct val="90000"/>
                </a:lnSpc>
                <a:spcBef>
                  <a:spcPts val="600"/>
                </a:spcBef>
                <a:buClr>
                  <a:schemeClr val="bg1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bg1"/>
                  </a:solidFill>
                  <a:latin typeface="+mn-lt"/>
                </a:rPr>
                <a:t>Term Loan/Line of Credit</a:t>
              </a:r>
            </a:p>
            <a:p>
              <a:pPr marL="173038" indent="-173038">
                <a:lnSpc>
                  <a:spcPct val="90000"/>
                </a:lnSpc>
                <a:spcBef>
                  <a:spcPts val="600"/>
                </a:spcBef>
                <a:buClr>
                  <a:schemeClr val="bg1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bg1"/>
                  </a:solidFill>
                  <a:latin typeface="+mn-lt"/>
                </a:rPr>
                <a:t>Commercial Card</a:t>
              </a:r>
            </a:p>
            <a:p>
              <a:pPr marL="173038" indent="-173038">
                <a:lnSpc>
                  <a:spcPct val="90000"/>
                </a:lnSpc>
                <a:spcBef>
                  <a:spcPts val="600"/>
                </a:spcBef>
                <a:buClr>
                  <a:schemeClr val="bg1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bg1"/>
                  </a:solidFill>
                  <a:latin typeface="+mn-lt"/>
                </a:rPr>
                <a:t>Leasing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E4DD067-D3C7-35BC-A769-A4847250724F}"/>
              </a:ext>
            </a:extLst>
          </p:cNvPr>
          <p:cNvGrpSpPr/>
          <p:nvPr/>
        </p:nvGrpSpPr>
        <p:grpSpPr>
          <a:xfrm>
            <a:off x="289004" y="714353"/>
            <a:ext cx="2041999" cy="1848256"/>
            <a:chOff x="6793689" y="723494"/>
            <a:chExt cx="2041999" cy="1848256"/>
          </a:xfrm>
        </p:grpSpPr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279D7841-544E-40D3-774D-44DF3D88063D}"/>
                </a:ext>
              </a:extLst>
            </p:cNvPr>
            <p:cNvSpPr/>
            <p:nvPr/>
          </p:nvSpPr>
          <p:spPr>
            <a:xfrm>
              <a:off x="6793689" y="723494"/>
              <a:ext cx="2041999" cy="1848256"/>
            </a:xfrm>
            <a:prstGeom prst="roundRect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</a:pPr>
              <a:endParaRPr lang="en-US">
                <a:solidFill>
                  <a:schemeClr val="bg1"/>
                </a:solidFill>
                <a:ea typeface="Roboto Regular" pitchFamily="2" charset="0"/>
              </a:endParaRPr>
            </a:p>
          </p:txBody>
        </p:sp>
        <p:sp>
          <p:nvSpPr>
            <p:cNvPr id="28" name="Title 1">
              <a:extLst>
                <a:ext uri="{FF2B5EF4-FFF2-40B4-BE49-F238E27FC236}">
                  <a16:creationId xmlns:a16="http://schemas.microsoft.com/office/drawing/2014/main" id="{B8A2342A-1B6F-8EF8-0EEB-06F148EDBEE1}"/>
                </a:ext>
              </a:extLst>
            </p:cNvPr>
            <p:cNvSpPr txBox="1">
              <a:spLocks/>
            </p:cNvSpPr>
            <p:nvPr/>
          </p:nvSpPr>
          <p:spPr bwMode="white">
            <a:xfrm>
              <a:off x="6929848" y="846202"/>
              <a:ext cx="1822819" cy="1649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noAutofit/>
            </a:bodyPr>
            <a:lstStyle>
              <a:lvl1pPr algn="l" defTabSz="457200" rtl="0" eaLnBrk="1" fontAlgn="base" hangingPunct="1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defRPr lang="en-US" sz="2400" b="0" i="0" kern="1200" baseline="0" dirty="0">
                  <a:solidFill>
                    <a:schemeClr val="tx1"/>
                  </a:solidFill>
                  <a:latin typeface="Outfit Medium" pitchFamily="2" charset="0"/>
                  <a:ea typeface="Sharp Sans Semibold" pitchFamily="2" charset="77"/>
                  <a:cs typeface="Sharp Sans Semibold" pitchFamily="2" charset="77"/>
                </a:defRPr>
              </a:lvl1pPr>
              <a:lvl2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2pPr>
              <a:lvl3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3pPr>
              <a:lvl4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4pPr>
              <a:lvl5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5pPr>
              <a:lvl6pPr marL="4572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6pPr>
              <a:lvl7pPr marL="9144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7pPr>
              <a:lvl8pPr marL="13716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8pPr>
              <a:lvl9pPr marL="18288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+mj-lt"/>
                </a:rPr>
                <a:t>Total Model Segments Available:</a:t>
              </a:r>
            </a:p>
            <a:p>
              <a:pPr marL="173038" indent="-173038">
                <a:lnSpc>
                  <a:spcPct val="90000"/>
                </a:lnSpc>
                <a:spcBef>
                  <a:spcPts val="600"/>
                </a:spcBef>
                <a:buClr>
                  <a:schemeClr val="bg1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100" b="1" dirty="0">
                  <a:solidFill>
                    <a:schemeClr val="bg1"/>
                  </a:solidFill>
                  <a:latin typeface="+mn-lt"/>
                </a:rPr>
                <a:t>70 Total</a:t>
              </a:r>
            </a:p>
            <a:p>
              <a:pPr marL="173038" indent="-173038">
                <a:lnSpc>
                  <a:spcPct val="90000"/>
                </a:lnSpc>
                <a:spcBef>
                  <a:spcPts val="600"/>
                </a:spcBef>
                <a:buClr>
                  <a:schemeClr val="bg1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bg1"/>
                  </a:solidFill>
                  <a:latin typeface="+mn-lt"/>
                </a:rPr>
                <a:t>52 Term Loan/LOC</a:t>
              </a:r>
            </a:p>
            <a:p>
              <a:pPr marL="274320" lvl="1" indent="-173038">
                <a:spcBef>
                  <a:spcPts val="600"/>
                </a:spcBef>
                <a:buClr>
                  <a:schemeClr val="bg1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bg1"/>
                  </a:solidFill>
                  <a:latin typeface="+mn-lt"/>
                </a:rPr>
                <a:t>Start Up</a:t>
              </a:r>
            </a:p>
            <a:p>
              <a:pPr marL="173038" indent="-173038">
                <a:lnSpc>
                  <a:spcPct val="90000"/>
                </a:lnSpc>
                <a:spcBef>
                  <a:spcPts val="600"/>
                </a:spcBef>
                <a:buClr>
                  <a:schemeClr val="bg1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bg1"/>
                  </a:solidFill>
                  <a:latin typeface="+mn-lt"/>
                </a:rPr>
                <a:t>10 Leasing</a:t>
              </a:r>
            </a:p>
            <a:p>
              <a:pPr marL="173038" indent="-173038">
                <a:lnSpc>
                  <a:spcPct val="90000"/>
                </a:lnSpc>
                <a:spcBef>
                  <a:spcPts val="600"/>
                </a:spcBef>
                <a:buClr>
                  <a:schemeClr val="bg1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bg1"/>
                  </a:solidFill>
                  <a:latin typeface="+mn-lt"/>
                </a:rPr>
                <a:t>7 Commercial Card</a:t>
              </a:r>
            </a:p>
            <a:p>
              <a:pPr marL="173038" indent="-173038">
                <a:lnSpc>
                  <a:spcPct val="90000"/>
                </a:lnSpc>
                <a:spcBef>
                  <a:spcPts val="600"/>
                </a:spcBef>
                <a:buClr>
                  <a:schemeClr val="bg1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bg1"/>
                  </a:solidFill>
                  <a:latin typeface="+mn-lt"/>
                </a:rPr>
                <a:t>1 Personal Bankruptcy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9B6694B-B2CC-AD74-CA03-A728352A9335}"/>
              </a:ext>
            </a:extLst>
          </p:cNvPr>
          <p:cNvGrpSpPr/>
          <p:nvPr/>
        </p:nvGrpSpPr>
        <p:grpSpPr>
          <a:xfrm>
            <a:off x="2482625" y="2691994"/>
            <a:ext cx="2041999" cy="1848256"/>
            <a:chOff x="6793689" y="723494"/>
            <a:chExt cx="2041999" cy="1848256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916B9A96-8752-AB39-35BE-9391F7435F4C}"/>
                </a:ext>
              </a:extLst>
            </p:cNvPr>
            <p:cNvSpPr/>
            <p:nvPr/>
          </p:nvSpPr>
          <p:spPr>
            <a:xfrm>
              <a:off x="6793689" y="723494"/>
              <a:ext cx="2041999" cy="1848256"/>
            </a:xfrm>
            <a:prstGeom prst="roundRect">
              <a:avLst/>
            </a:prstGeom>
            <a:solidFill>
              <a:schemeClr val="accent1"/>
            </a:solidFill>
            <a:ln w="63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</a:pPr>
              <a:endParaRPr lang="en-US" dirty="0">
                <a:solidFill>
                  <a:schemeClr val="bg1"/>
                </a:solidFill>
                <a:ea typeface="Roboto Regular" pitchFamily="2" charset="0"/>
              </a:endParaRPr>
            </a:p>
          </p:txBody>
        </p:sp>
        <p:sp>
          <p:nvSpPr>
            <p:cNvPr id="34" name="Title 1">
              <a:extLst>
                <a:ext uri="{FF2B5EF4-FFF2-40B4-BE49-F238E27FC236}">
                  <a16:creationId xmlns:a16="http://schemas.microsoft.com/office/drawing/2014/main" id="{8154814A-77B2-58E8-79F2-F25FB252448F}"/>
                </a:ext>
              </a:extLst>
            </p:cNvPr>
            <p:cNvSpPr txBox="1">
              <a:spLocks/>
            </p:cNvSpPr>
            <p:nvPr/>
          </p:nvSpPr>
          <p:spPr bwMode="white">
            <a:xfrm>
              <a:off x="6929848" y="846202"/>
              <a:ext cx="1822819" cy="1649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noAutofit/>
            </a:bodyPr>
            <a:lstStyle>
              <a:lvl1pPr algn="l" defTabSz="457200" rtl="0" eaLnBrk="1" fontAlgn="base" hangingPunct="1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defRPr lang="en-US" sz="2400" b="0" i="0" kern="1200" baseline="0" dirty="0">
                  <a:solidFill>
                    <a:schemeClr val="tx1"/>
                  </a:solidFill>
                  <a:latin typeface="Outfit Medium" pitchFamily="2" charset="0"/>
                  <a:ea typeface="Sharp Sans Semibold" pitchFamily="2" charset="77"/>
                  <a:cs typeface="Sharp Sans Semibold" pitchFamily="2" charset="77"/>
                </a:defRPr>
              </a:lvl1pPr>
              <a:lvl2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2pPr>
              <a:lvl3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3pPr>
              <a:lvl4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4pPr>
              <a:lvl5pPr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ea typeface="Sharp Sans Semibold" pitchFamily="2" charset="77"/>
                  <a:cs typeface="Sharp Sans Semibold" pitchFamily="2" charset="0"/>
                </a:defRPr>
              </a:lvl5pPr>
              <a:lvl6pPr marL="4572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6pPr>
              <a:lvl7pPr marL="9144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7pPr>
              <a:lvl8pPr marL="13716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8pPr>
              <a:lvl9pPr marL="1828800" algn="l" defTabSz="457200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2680FF"/>
                  </a:solidFill>
                  <a:latin typeface="Sharp Sans Semibold" pitchFamily="2" charset="0"/>
                  <a:cs typeface="Sharp Sans Semibold" pitchFamily="2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ts val="600"/>
                </a:spcBef>
                <a:buClr>
                  <a:schemeClr val="tx1"/>
                </a:buClr>
                <a:buSzPct val="80000"/>
              </a:pPr>
              <a:r>
                <a:rPr lang="en-US" sz="1200" dirty="0">
                  <a:solidFill>
                    <a:schemeClr val="bg1"/>
                  </a:solidFill>
                  <a:latin typeface="+mj-lt"/>
                </a:rPr>
                <a:t>Definition of a ‘Bad’:</a:t>
              </a:r>
            </a:p>
            <a:p>
              <a:pPr marL="173038" indent="-173038">
                <a:lnSpc>
                  <a:spcPct val="90000"/>
                </a:lnSpc>
                <a:spcBef>
                  <a:spcPts val="600"/>
                </a:spcBef>
                <a:buClr>
                  <a:schemeClr val="bg1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bg1"/>
                  </a:solidFill>
                  <a:latin typeface="+mn-lt"/>
                </a:rPr>
                <a:t>TL/LOC and Lease: Bankrupt, charged-off, or 3+ cycles delinquent</a:t>
              </a:r>
            </a:p>
            <a:p>
              <a:pPr marL="173038" indent="-173038">
                <a:lnSpc>
                  <a:spcPct val="90000"/>
                </a:lnSpc>
                <a:spcBef>
                  <a:spcPts val="600"/>
                </a:spcBef>
                <a:buClr>
                  <a:schemeClr val="bg1"/>
                </a:buClr>
                <a:buSzPct val="80000"/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bg1"/>
                  </a:solidFill>
                  <a:latin typeface="+mn-lt"/>
                </a:rPr>
                <a:t>Commercial Card: 2+ cycles delinquent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74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EC76ADD-2A63-2AD2-89B4-3E76DD2EB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852" y="971665"/>
            <a:ext cx="8311895" cy="1877437"/>
          </a:xfrm>
        </p:spPr>
        <p:txBody>
          <a:bodyPr/>
          <a:lstStyle/>
          <a:p>
            <a:r>
              <a:rPr lang="en-US" sz="1200" dirty="0"/>
              <a:t>Step 1: The Application Data is entered into YOUR Origination System.</a:t>
            </a:r>
          </a:p>
          <a:p>
            <a:r>
              <a:rPr lang="en-US" sz="1200" dirty="0"/>
              <a:t>Step 2: YOUR LOS securely passes the application data to the LiquidCredit Service for processing. </a:t>
            </a:r>
          </a:p>
          <a:p>
            <a:r>
              <a:rPr lang="en-US" sz="1200" dirty="0"/>
              <a:t>Step 3: Credit bureau data is obtained using YOUR bureau credentials. </a:t>
            </a:r>
          </a:p>
          <a:p>
            <a:r>
              <a:rPr lang="en-US" sz="1200" dirty="0"/>
              <a:t>Step 4: Model is selected based on the data available. </a:t>
            </a:r>
          </a:p>
          <a:p>
            <a:r>
              <a:rPr lang="en-US" sz="1200" dirty="0"/>
              <a:t>Step 5: Characteristics are created, model is run, and reason codes created. </a:t>
            </a:r>
          </a:p>
          <a:p>
            <a:r>
              <a:rPr lang="en-US" sz="1200" dirty="0"/>
              <a:t>Step 6: All data, scores, and reason codes are returned to the calling system.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B74F64A-879E-FDB9-2DE8-93A2A545D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FICO</a:t>
            </a:r>
            <a:r>
              <a:rPr lang="en-US" baseline="30000" dirty="0"/>
              <a:t>®</a:t>
            </a:r>
            <a:r>
              <a:rPr lang="en-US" dirty="0"/>
              <a:t> LiquidCredit</a:t>
            </a:r>
            <a:r>
              <a:rPr lang="en-US" baseline="30000" dirty="0"/>
              <a:t>®</a:t>
            </a:r>
            <a:r>
              <a:rPr lang="en-US" dirty="0"/>
              <a:t> Service Workflow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58E223-B813-403C-2C2F-5C274DBA79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2900" y="642615"/>
            <a:ext cx="8458200" cy="215444"/>
          </a:xfrm>
        </p:spPr>
        <p:txBody>
          <a:bodyPr/>
          <a:lstStyle/>
          <a:p>
            <a:r>
              <a:rPr lang="en-US" dirty="0"/>
              <a:t>LiquidCredit needs an LOS  (calling system) to process applications</a:t>
            </a:r>
          </a:p>
        </p:txBody>
      </p:sp>
      <p:sp>
        <p:nvSpPr>
          <p:cNvPr id="5" name="Freeform 91">
            <a:extLst>
              <a:ext uri="{FF2B5EF4-FFF2-40B4-BE49-F238E27FC236}">
                <a16:creationId xmlns:a16="http://schemas.microsoft.com/office/drawing/2014/main" id="{879A1F82-E2A1-7353-7444-624964F35B57}"/>
              </a:ext>
            </a:extLst>
          </p:cNvPr>
          <p:cNvSpPr/>
          <p:nvPr/>
        </p:nvSpPr>
        <p:spPr bwMode="auto">
          <a:xfrm>
            <a:off x="1922843" y="3142634"/>
            <a:ext cx="4790978" cy="829058"/>
          </a:xfrm>
          <a:custGeom>
            <a:avLst/>
            <a:gdLst>
              <a:gd name="connsiteX0" fmla="*/ 0 w 4091940"/>
              <a:gd name="connsiteY0" fmla="*/ 998220 h 998220"/>
              <a:gd name="connsiteX1" fmla="*/ 3749040 w 4091940"/>
              <a:gd name="connsiteY1" fmla="*/ 998220 h 998220"/>
              <a:gd name="connsiteX2" fmla="*/ 4091940 w 4091940"/>
              <a:gd name="connsiteY2" fmla="*/ 0 h 998220"/>
              <a:gd name="connsiteX0" fmla="*/ 0 w 4229828"/>
              <a:gd name="connsiteY0" fmla="*/ 1257493 h 1257493"/>
              <a:gd name="connsiteX1" fmla="*/ 3749040 w 4229828"/>
              <a:gd name="connsiteY1" fmla="*/ 1257493 h 1257493"/>
              <a:gd name="connsiteX2" fmla="*/ 4229828 w 4229828"/>
              <a:gd name="connsiteY2" fmla="*/ 0 h 1257493"/>
              <a:gd name="connsiteX0" fmla="*/ 0 w 4361448"/>
              <a:gd name="connsiteY0" fmla="*/ 1430341 h 1430341"/>
              <a:gd name="connsiteX1" fmla="*/ 3749040 w 4361448"/>
              <a:gd name="connsiteY1" fmla="*/ 1430341 h 1430341"/>
              <a:gd name="connsiteX2" fmla="*/ 4361448 w 4361448"/>
              <a:gd name="connsiteY2" fmla="*/ 0 h 1430341"/>
              <a:gd name="connsiteX0" fmla="*/ 0 w 4787646"/>
              <a:gd name="connsiteY0" fmla="*/ 1556653 h 1556653"/>
              <a:gd name="connsiteX1" fmla="*/ 3749040 w 4787646"/>
              <a:gd name="connsiteY1" fmla="*/ 1556653 h 1556653"/>
              <a:gd name="connsiteX2" fmla="*/ 4787646 w 4787646"/>
              <a:gd name="connsiteY2" fmla="*/ 0 h 1556653"/>
              <a:gd name="connsiteX0" fmla="*/ 0 w 4787646"/>
              <a:gd name="connsiteY0" fmla="*/ 1556653 h 1556653"/>
              <a:gd name="connsiteX1" fmla="*/ 3749040 w 4787646"/>
              <a:gd name="connsiteY1" fmla="*/ 1556653 h 1556653"/>
              <a:gd name="connsiteX2" fmla="*/ 4787646 w 4787646"/>
              <a:gd name="connsiteY2" fmla="*/ 0 h 155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7646" h="1556653">
                <a:moveTo>
                  <a:pt x="0" y="1556653"/>
                </a:moveTo>
                <a:lnTo>
                  <a:pt x="3749040" y="1556653"/>
                </a:lnTo>
                <a:lnTo>
                  <a:pt x="4787646" y="0"/>
                </a:lnTo>
              </a:path>
            </a:pathLst>
          </a:custGeom>
          <a:noFill/>
          <a:ln w="12700" cap="rnd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33363" marR="0" indent="-233363" algn="l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Tx/>
              <a:buFont typeface="Arial" charset="0"/>
              <a:buChar char="»"/>
              <a:tabLst/>
            </a:pPr>
            <a:endParaRPr kumimoji="0" lang="en-US" sz="26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5F97435-D96E-A552-417D-89AC529A9D97}"/>
              </a:ext>
            </a:extLst>
          </p:cNvPr>
          <p:cNvCxnSpPr/>
          <p:nvPr/>
        </p:nvCxnSpPr>
        <p:spPr bwMode="auto">
          <a:xfrm rot="5400000">
            <a:off x="813453" y="3431569"/>
            <a:ext cx="1781069" cy="205508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8C8E8482-5F11-A03C-0751-98621612EC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271" y="3364199"/>
            <a:ext cx="281526" cy="108990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 Box 4">
            <a:extLst>
              <a:ext uri="{FF2B5EF4-FFF2-40B4-BE49-F238E27FC236}">
                <a16:creationId xmlns:a16="http://schemas.microsoft.com/office/drawing/2014/main" id="{2B3DAF68-76A0-A7AC-88AB-CA863AD9BA8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665765" y="3442933"/>
            <a:ext cx="432811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n-US" sz="800" dirty="0">
                <a:latin typeface="Outfit Medium" pitchFamily="2" charset="0"/>
              </a:rPr>
              <a:t>Model </a:t>
            </a:r>
          </a:p>
          <a:p>
            <a:pPr algn="ctr">
              <a:buFont typeface="Wingdings" pitchFamily="2" charset="2"/>
              <a:buNone/>
            </a:pPr>
            <a:r>
              <a:rPr lang="en-US" sz="800" dirty="0">
                <a:latin typeface="Outfit Medium" pitchFamily="2" charset="0"/>
              </a:rPr>
              <a:t>Selection</a:t>
            </a: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77D09652-4997-D82F-CFD2-9F87AD3883B2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628834" y="2649040"/>
            <a:ext cx="540647" cy="210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800" dirty="0">
                <a:latin typeface="Outfit Medium" pitchFamily="2" charset="0"/>
              </a:rPr>
              <a:t>Application Scoring</a:t>
            </a:r>
          </a:p>
        </p:txBody>
      </p:sp>
      <p:sp>
        <p:nvSpPr>
          <p:cNvPr id="14" name="Freeform 65">
            <a:extLst>
              <a:ext uri="{FF2B5EF4-FFF2-40B4-BE49-F238E27FC236}">
                <a16:creationId xmlns:a16="http://schemas.microsoft.com/office/drawing/2014/main" id="{137C5925-8D9C-58C7-93D5-F67824BA8F08}"/>
              </a:ext>
            </a:extLst>
          </p:cNvPr>
          <p:cNvSpPr/>
          <p:nvPr/>
        </p:nvSpPr>
        <p:spPr bwMode="auto">
          <a:xfrm>
            <a:off x="5841547" y="3921562"/>
            <a:ext cx="980288" cy="45719"/>
          </a:xfrm>
          <a:custGeom>
            <a:avLst/>
            <a:gdLst>
              <a:gd name="connsiteX0" fmla="*/ 0 w 1798320"/>
              <a:gd name="connsiteY0" fmla="*/ 739140 h 739140"/>
              <a:gd name="connsiteX1" fmla="*/ 1798320 w 1798320"/>
              <a:gd name="connsiteY1" fmla="*/ 0 h 739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98320" h="739140">
                <a:moveTo>
                  <a:pt x="0" y="739140"/>
                </a:moveTo>
                <a:lnTo>
                  <a:pt x="1798320" y="0"/>
                </a:lnTo>
              </a:path>
            </a:pathLst>
          </a:custGeom>
          <a:noFill/>
          <a:ln w="12700" cap="rnd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33363" indent="-233363"/>
            <a:endParaRPr lang="en-US"/>
          </a:p>
        </p:txBody>
      </p:sp>
      <p:sp>
        <p:nvSpPr>
          <p:cNvPr id="15" name="Freeform 66">
            <a:extLst>
              <a:ext uri="{FF2B5EF4-FFF2-40B4-BE49-F238E27FC236}">
                <a16:creationId xmlns:a16="http://schemas.microsoft.com/office/drawing/2014/main" id="{405E84DB-E216-E775-240F-DC601B61BE6F}"/>
              </a:ext>
            </a:extLst>
          </p:cNvPr>
          <p:cNvSpPr/>
          <p:nvPr/>
        </p:nvSpPr>
        <p:spPr bwMode="auto">
          <a:xfrm>
            <a:off x="5848396" y="3946722"/>
            <a:ext cx="1083994" cy="839972"/>
          </a:xfrm>
          <a:custGeom>
            <a:avLst/>
            <a:gdLst>
              <a:gd name="connsiteX0" fmla="*/ 0 w 1851660"/>
              <a:gd name="connsiteY0" fmla="*/ 0 h 304800"/>
              <a:gd name="connsiteX1" fmla="*/ 1851660 w 1851660"/>
              <a:gd name="connsiteY1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51660" h="304800">
                <a:moveTo>
                  <a:pt x="0" y="0"/>
                </a:moveTo>
                <a:lnTo>
                  <a:pt x="1851660" y="304800"/>
                </a:lnTo>
              </a:path>
            </a:pathLst>
          </a:custGeom>
          <a:noFill/>
          <a:ln w="12700" cap="rnd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33363" indent="-233363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242E388-93B4-CC45-1F8F-D9F133080CBE}"/>
              </a:ext>
            </a:extLst>
          </p:cNvPr>
          <p:cNvGrpSpPr/>
          <p:nvPr/>
        </p:nvGrpSpPr>
        <p:grpSpPr>
          <a:xfrm>
            <a:off x="6693033" y="2887115"/>
            <a:ext cx="457200" cy="457200"/>
            <a:chOff x="6008982" y="2873156"/>
            <a:chExt cx="457200" cy="45720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1A64BA9E-92AE-C8DC-913A-21AD81B0E16B}"/>
                </a:ext>
              </a:extLst>
            </p:cNvPr>
            <p:cNvSpPr/>
            <p:nvPr/>
          </p:nvSpPr>
          <p:spPr>
            <a:xfrm>
              <a:off x="6008982" y="2873156"/>
              <a:ext cx="457200" cy="457200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78AA94C9-1D01-B18C-75C1-5517866F9E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1584" y="3005429"/>
              <a:ext cx="370370" cy="176650"/>
            </a:xfrm>
            <a:prstGeom prst="rect">
              <a:avLst/>
            </a:prstGeom>
          </p:spPr>
        </p:pic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6E90D8D9-CA4B-808B-43BD-E22B255EBEEC}"/>
              </a:ext>
            </a:extLst>
          </p:cNvPr>
          <p:cNvSpPr/>
          <p:nvPr/>
        </p:nvSpPr>
        <p:spPr>
          <a:xfrm>
            <a:off x="6628834" y="3720108"/>
            <a:ext cx="457200" cy="415959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D4BF7EF-CD59-6B01-E252-DF72C34C51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146" y="3834275"/>
            <a:ext cx="276578" cy="228866"/>
          </a:xfrm>
          <a:prstGeom prst="rect">
            <a:avLst/>
          </a:prstGeom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id="{BEDE4B30-9C94-AC9A-12AA-2581D97DB54A}"/>
              </a:ext>
            </a:extLst>
          </p:cNvPr>
          <p:cNvSpPr/>
          <p:nvPr/>
        </p:nvSpPr>
        <p:spPr>
          <a:xfrm>
            <a:off x="6628834" y="4614920"/>
            <a:ext cx="457200" cy="457200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A99687F-AC80-4FF7-2EAE-06294403E1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722" y="4708999"/>
            <a:ext cx="255330" cy="292946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7BAFFD1-6C0E-780C-D106-44C5E7181921}"/>
              </a:ext>
            </a:extLst>
          </p:cNvPr>
          <p:cNvCxnSpPr/>
          <p:nvPr/>
        </p:nvCxnSpPr>
        <p:spPr bwMode="auto">
          <a:xfrm rot="16200000" flipH="1">
            <a:off x="3519307" y="2622191"/>
            <a:ext cx="548021" cy="274011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C3E9ADF-1827-5594-DF74-E803ADB2E3D4}"/>
              </a:ext>
            </a:extLst>
          </p:cNvPr>
          <p:cNvCxnSpPr/>
          <p:nvPr/>
        </p:nvCxnSpPr>
        <p:spPr bwMode="auto">
          <a:xfrm>
            <a:off x="2698250" y="2265719"/>
            <a:ext cx="1712566" cy="1096042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Text Box 4">
            <a:extLst>
              <a:ext uri="{FF2B5EF4-FFF2-40B4-BE49-F238E27FC236}">
                <a16:creationId xmlns:a16="http://schemas.microsoft.com/office/drawing/2014/main" id="{8786CCB4-0A91-C3C8-73CE-032249525B17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428664" y="3727761"/>
            <a:ext cx="524182" cy="209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800">
                <a:latin typeface="Outfit Medium" pitchFamily="2" charset="0"/>
              </a:rPr>
              <a:t>Secure</a:t>
            </a:r>
            <a:br>
              <a:rPr lang="en-US" sz="800">
                <a:latin typeface="Outfit Medium" pitchFamily="2" charset="0"/>
              </a:rPr>
            </a:br>
            <a:r>
              <a:rPr lang="en-US" sz="800">
                <a:latin typeface="Outfit Medium" pitchFamily="2" charset="0"/>
              </a:rPr>
              <a:t>Connection</a:t>
            </a:r>
            <a:endParaRPr lang="en-US" sz="800" dirty="0">
              <a:latin typeface="Outfit Medium" pitchFamily="2" charset="0"/>
            </a:endParaRPr>
          </a:p>
        </p:txBody>
      </p:sp>
      <p:sp>
        <p:nvSpPr>
          <p:cNvPr id="32" name="Text Box 4">
            <a:extLst>
              <a:ext uri="{FF2B5EF4-FFF2-40B4-BE49-F238E27FC236}">
                <a16:creationId xmlns:a16="http://schemas.microsoft.com/office/drawing/2014/main" id="{53E462E3-C412-2967-E9B1-F11B989FC648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620824" y="3402320"/>
            <a:ext cx="524182" cy="3139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800" dirty="0">
                <a:latin typeface="Outfit Medium" pitchFamily="2" charset="0"/>
              </a:rPr>
              <a:t>Your Loan</a:t>
            </a:r>
            <a:br>
              <a:rPr lang="en-US" sz="800" dirty="0">
                <a:latin typeface="Outfit Medium" pitchFamily="2" charset="0"/>
              </a:rPr>
            </a:br>
            <a:r>
              <a:rPr lang="en-US" sz="800" dirty="0">
                <a:latin typeface="Outfit Medium" pitchFamily="2" charset="0"/>
              </a:rPr>
              <a:t>Origination</a:t>
            </a:r>
            <a:br>
              <a:rPr lang="en-US" sz="800" dirty="0">
                <a:latin typeface="Outfit Medium" pitchFamily="2" charset="0"/>
              </a:rPr>
            </a:br>
            <a:r>
              <a:rPr lang="en-US" sz="800" dirty="0">
                <a:latin typeface="Outfit Medium" pitchFamily="2" charset="0"/>
              </a:rPr>
              <a:t>System</a:t>
            </a:r>
          </a:p>
        </p:txBody>
      </p:sp>
      <p:sp>
        <p:nvSpPr>
          <p:cNvPr id="33" name="Text Box 4">
            <a:extLst>
              <a:ext uri="{FF2B5EF4-FFF2-40B4-BE49-F238E27FC236}">
                <a16:creationId xmlns:a16="http://schemas.microsoft.com/office/drawing/2014/main" id="{D5515319-AB39-6FDE-0D67-DB9ACB52A7A9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974228" y="3727761"/>
            <a:ext cx="336631" cy="209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800">
                <a:latin typeface="Outfit Medium" pitchFamily="2" charset="0"/>
              </a:rPr>
              <a:t>Loan</a:t>
            </a:r>
            <a:br>
              <a:rPr lang="en-US" sz="800">
                <a:latin typeface="Outfit Medium" pitchFamily="2" charset="0"/>
              </a:rPr>
            </a:br>
            <a:r>
              <a:rPr lang="en-US" sz="800">
                <a:latin typeface="Outfit Medium" pitchFamily="2" charset="0"/>
              </a:rPr>
              <a:t>Officer</a:t>
            </a:r>
            <a:endParaRPr lang="en-US" sz="800" dirty="0">
              <a:latin typeface="Outfit Medium" pitchFamily="2" charset="0"/>
            </a:endParaRPr>
          </a:p>
        </p:txBody>
      </p:sp>
      <p:sp>
        <p:nvSpPr>
          <p:cNvPr id="34" name="Text Box 4">
            <a:extLst>
              <a:ext uri="{FF2B5EF4-FFF2-40B4-BE49-F238E27FC236}">
                <a16:creationId xmlns:a16="http://schemas.microsoft.com/office/drawing/2014/main" id="{09D7904E-C4DD-F4D6-52C9-FF31BD911AC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532617" y="4460353"/>
            <a:ext cx="700595" cy="5241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800" dirty="0">
                <a:latin typeface="Outfit Medium" pitchFamily="2" charset="0"/>
              </a:rPr>
              <a:t>LiquidCredit has no UI and is dependent on an LOS as a calling system</a:t>
            </a:r>
          </a:p>
        </p:txBody>
      </p:sp>
      <p:sp>
        <p:nvSpPr>
          <p:cNvPr id="35" name="Freeform 85">
            <a:extLst>
              <a:ext uri="{FF2B5EF4-FFF2-40B4-BE49-F238E27FC236}">
                <a16:creationId xmlns:a16="http://schemas.microsoft.com/office/drawing/2014/main" id="{6E2187E7-B910-D985-A97F-C39238568B97}"/>
              </a:ext>
            </a:extLst>
          </p:cNvPr>
          <p:cNvSpPr/>
          <p:nvPr/>
        </p:nvSpPr>
        <p:spPr bwMode="auto">
          <a:xfrm rot="1288589">
            <a:off x="2849762" y="4201183"/>
            <a:ext cx="97147" cy="253001"/>
          </a:xfrm>
          <a:custGeom>
            <a:avLst/>
            <a:gdLst>
              <a:gd name="connsiteX0" fmla="*/ 929640 w 929640"/>
              <a:gd name="connsiteY0" fmla="*/ 571500 h 571500"/>
              <a:gd name="connsiteX1" fmla="*/ 0 w 929640"/>
              <a:gd name="connsiteY1" fmla="*/ 0 h 571500"/>
              <a:gd name="connsiteX0" fmla="*/ 1198487 w 1198487"/>
              <a:gd name="connsiteY0" fmla="*/ 658571 h 658571"/>
              <a:gd name="connsiteX1" fmla="*/ 0 w 1198487"/>
              <a:gd name="connsiteY1" fmla="*/ 0 h 658571"/>
              <a:gd name="connsiteX0" fmla="*/ 595220 w 595220"/>
              <a:gd name="connsiteY0" fmla="*/ 803687 h 803687"/>
              <a:gd name="connsiteX1" fmla="*/ 0 w 595220"/>
              <a:gd name="connsiteY1" fmla="*/ 0 h 803687"/>
              <a:gd name="connsiteX0" fmla="*/ 595220 w 595220"/>
              <a:gd name="connsiteY0" fmla="*/ 803687 h 803687"/>
              <a:gd name="connsiteX1" fmla="*/ 0 w 595220"/>
              <a:gd name="connsiteY1" fmla="*/ 0 h 80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95220" h="803687">
                <a:moveTo>
                  <a:pt x="595220" y="803687"/>
                </a:moveTo>
                <a:lnTo>
                  <a:pt x="0" y="0"/>
                </a:lnTo>
              </a:path>
            </a:pathLst>
          </a:custGeom>
          <a:solidFill>
            <a:srgbClr val="E0E6B0">
              <a:alpha val="60000"/>
            </a:srgbClr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arrow" w="med" len="sm"/>
          </a:ln>
          <a:effectLst/>
        </p:spPr>
        <p:txBody>
          <a:bodyPr vert="horz" wrap="non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228600" indent="-228600" algn="ctr">
              <a:lnSpc>
                <a:spcPct val="100000"/>
              </a:lnSpc>
              <a:spcBef>
                <a:spcPct val="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endParaRPr lang="en-US" sz="16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6" name="Can 86">
            <a:extLst>
              <a:ext uri="{FF2B5EF4-FFF2-40B4-BE49-F238E27FC236}">
                <a16:creationId xmlns:a16="http://schemas.microsoft.com/office/drawing/2014/main" id="{2F97C481-F12F-573E-9470-DBED63A69A3D}"/>
              </a:ext>
            </a:extLst>
          </p:cNvPr>
          <p:cNvSpPr/>
          <p:nvPr/>
        </p:nvSpPr>
        <p:spPr>
          <a:xfrm>
            <a:off x="5318095" y="3456747"/>
            <a:ext cx="874681" cy="876529"/>
          </a:xfrm>
          <a:prstGeom prst="can">
            <a:avLst>
              <a:gd name="adj" fmla="val 41538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18288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1000">
                <a:latin typeface="Outfit" pitchFamily="2" charset="0"/>
              </a:rPr>
              <a:t>LiquidCredit</a:t>
            </a:r>
            <a:br>
              <a:rPr lang="en-US" sz="1000" dirty="0">
                <a:latin typeface="Outfit" pitchFamily="2" charset="0"/>
              </a:rPr>
            </a:br>
            <a:r>
              <a:rPr lang="en-US" sz="1000" dirty="0">
                <a:latin typeface="Outfit" pitchFamily="2" charset="0"/>
              </a:rPr>
              <a:t>Service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15E2EF7-0BA2-ABCE-DFCE-B079E56A465F}"/>
              </a:ext>
            </a:extLst>
          </p:cNvPr>
          <p:cNvSpPr/>
          <p:nvPr/>
        </p:nvSpPr>
        <p:spPr>
          <a:xfrm>
            <a:off x="3957744" y="3732544"/>
            <a:ext cx="457200" cy="457200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E36A3E1F-B1B4-EB43-573E-675838665C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632" y="3845088"/>
            <a:ext cx="143425" cy="232113"/>
          </a:xfrm>
          <a:prstGeom prst="rect">
            <a:avLst/>
          </a:prstGeom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43B1554A-F518-73BA-23E6-F84C57935B1B}"/>
              </a:ext>
            </a:extLst>
          </p:cNvPr>
          <p:cNvSpPr/>
          <p:nvPr/>
        </p:nvSpPr>
        <p:spPr>
          <a:xfrm>
            <a:off x="2669736" y="3732544"/>
            <a:ext cx="457200" cy="457200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C3DCDC3D-836A-D057-E8CF-A1C8E2FA0A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998" y="3850220"/>
            <a:ext cx="278676" cy="221848"/>
          </a:xfrm>
          <a:prstGeom prst="rect">
            <a:avLst/>
          </a:prstGeom>
        </p:spPr>
      </p:pic>
      <p:sp>
        <p:nvSpPr>
          <p:cNvPr id="41" name="Text Box 4">
            <a:extLst>
              <a:ext uri="{FF2B5EF4-FFF2-40B4-BE49-F238E27FC236}">
                <a16:creationId xmlns:a16="http://schemas.microsoft.com/office/drawing/2014/main" id="{853D05DE-6773-87F0-549D-4483A67CC2DC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224237" y="3307305"/>
            <a:ext cx="2139380" cy="1046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>
              <a:lnSpc>
                <a:spcPct val="85000"/>
              </a:lnSpc>
              <a:spcBef>
                <a:spcPct val="50000"/>
              </a:spcBef>
              <a:buFont typeface="Wingdings" pitchFamily="2" charset="2"/>
              <a:buNone/>
              <a:defRPr sz="800">
                <a:latin typeface="Outfit Medium" pitchFamily="2" charset="0"/>
              </a:defRPr>
            </a:lvl1pPr>
          </a:lstStyle>
          <a:p>
            <a:r>
              <a:rPr lang="en-US" dirty="0"/>
              <a:t>LiquidCredit uses 2FA for access to LC.</a:t>
            </a:r>
          </a:p>
        </p:txBody>
      </p:sp>
      <p:sp>
        <p:nvSpPr>
          <p:cNvPr id="44" name="Text Box 4">
            <a:extLst>
              <a:ext uri="{FF2B5EF4-FFF2-40B4-BE49-F238E27FC236}">
                <a16:creationId xmlns:a16="http://schemas.microsoft.com/office/drawing/2014/main" id="{A33578E7-1356-3904-4846-141EDC1C9562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882584" y="4209767"/>
            <a:ext cx="700595" cy="3139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800" dirty="0">
                <a:latin typeface="Outfit Medium" pitchFamily="2" charset="0"/>
              </a:rPr>
              <a:t>Data is secured in transit and at rest.</a:t>
            </a:r>
          </a:p>
        </p:txBody>
      </p:sp>
      <p:sp>
        <p:nvSpPr>
          <p:cNvPr id="45" name="Text Box 4">
            <a:extLst>
              <a:ext uri="{FF2B5EF4-FFF2-40B4-BE49-F238E27FC236}">
                <a16:creationId xmlns:a16="http://schemas.microsoft.com/office/drawing/2014/main" id="{F5296D32-9DC1-286D-C73C-0F882965092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986801" y="4633020"/>
            <a:ext cx="1985367" cy="3139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800" dirty="0">
                <a:latin typeface="Outfit Medium" pitchFamily="2" charset="0"/>
              </a:rPr>
              <a:t>LiquidCredit uses customer subscriber IDs to obtain bureau reports from the requested bureaus (Cons/Bus).</a:t>
            </a:r>
          </a:p>
        </p:txBody>
      </p:sp>
      <p:sp>
        <p:nvSpPr>
          <p:cNvPr id="46" name="Text Box 4">
            <a:extLst>
              <a:ext uri="{FF2B5EF4-FFF2-40B4-BE49-F238E27FC236}">
                <a16:creationId xmlns:a16="http://schemas.microsoft.com/office/drawing/2014/main" id="{C5F03E63-8E1D-9B46-6E0E-CE4ABF304EC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7025700" y="3735133"/>
            <a:ext cx="1985367" cy="41857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800" dirty="0">
                <a:latin typeface="Outfit Medium" pitchFamily="2" charset="0"/>
              </a:rPr>
              <a:t>LiquidCredit utilizes model segmentation logic to determine the appropriate scorecard to use to generate the SBSS Score.</a:t>
            </a:r>
          </a:p>
        </p:txBody>
      </p:sp>
      <p:sp>
        <p:nvSpPr>
          <p:cNvPr id="47" name="Text Box 4">
            <a:extLst>
              <a:ext uri="{FF2B5EF4-FFF2-40B4-BE49-F238E27FC236}">
                <a16:creationId xmlns:a16="http://schemas.microsoft.com/office/drawing/2014/main" id="{26DFEEA3-FCC0-1DA4-5FB9-A31705E0C0C2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516953" y="4315684"/>
            <a:ext cx="749939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n-US" sz="800" dirty="0">
                <a:latin typeface="Outfit Medium" pitchFamily="2" charset="0"/>
              </a:rPr>
              <a:t>CRA Reports Obtained</a:t>
            </a:r>
          </a:p>
        </p:txBody>
      </p:sp>
      <p:sp>
        <p:nvSpPr>
          <p:cNvPr id="49" name="Text Box 4">
            <a:extLst>
              <a:ext uri="{FF2B5EF4-FFF2-40B4-BE49-F238E27FC236}">
                <a16:creationId xmlns:a16="http://schemas.microsoft.com/office/drawing/2014/main" id="{5A6D8174-EE78-C7D0-1FAE-399A5AB3E9F1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7098576" y="2938034"/>
            <a:ext cx="1985367" cy="209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800" dirty="0">
                <a:latin typeface="Outfit Medium" pitchFamily="2" charset="0"/>
              </a:rPr>
              <a:t>Characteristics are created and application is scored. Reason codes created. </a:t>
            </a:r>
          </a:p>
        </p:txBody>
      </p:sp>
      <p:sp>
        <p:nvSpPr>
          <p:cNvPr id="52" name="Text Box 4">
            <a:extLst>
              <a:ext uri="{FF2B5EF4-FFF2-40B4-BE49-F238E27FC236}">
                <a16:creationId xmlns:a16="http://schemas.microsoft.com/office/drawing/2014/main" id="{D17DBC4F-46F9-1A3D-C4D8-F8BF15E51EB9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363617" y="4366733"/>
            <a:ext cx="700595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800" dirty="0">
                <a:latin typeface="Outfit Medium" pitchFamily="2" charset="0"/>
              </a:rPr>
              <a:t>Data is protected.</a:t>
            </a:r>
          </a:p>
          <a:p>
            <a:pPr algn="ctr">
              <a:lnSpc>
                <a:spcPct val="85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800" dirty="0">
                <a:latin typeface="Outfit Medium" pitchFamily="2" charset="0"/>
              </a:rPr>
              <a:t>SOC2, ISO27001, PCI-DSS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6A25F6F7-1B11-3973-98C8-D4E76B910C26}"/>
              </a:ext>
            </a:extLst>
          </p:cNvPr>
          <p:cNvCxnSpPr/>
          <p:nvPr/>
        </p:nvCxnSpPr>
        <p:spPr>
          <a:xfrm>
            <a:off x="4186344" y="3417552"/>
            <a:ext cx="0" cy="296982"/>
          </a:xfrm>
          <a:prstGeom prst="straightConnector1">
            <a:avLst/>
          </a:prstGeom>
          <a:solidFill>
            <a:srgbClr val="E0E6B0">
              <a:alpha val="60000"/>
            </a:srgbClr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arrow" w="med" len="sm"/>
          </a:ln>
          <a:effectLst/>
        </p:spPr>
      </p:cxnSp>
    </p:spTree>
    <p:extLst>
      <p:ext uri="{BB962C8B-B14F-4D97-AF65-F5344CB8AC3E}">
        <p14:creationId xmlns:p14="http://schemas.microsoft.com/office/powerpoint/2010/main" val="4244976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5"/>
          <p:cNvGraphicFramePr>
            <a:graphicFrameLocks/>
          </p:cNvGraphicFramePr>
          <p:nvPr/>
        </p:nvGraphicFramePr>
        <p:xfrm>
          <a:off x="342900" y="1562436"/>
          <a:ext cx="5549790" cy="315370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61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79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13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latin typeface="+mj-lt"/>
                          <a:cs typeface="Calibri" panose="020F0502020204030204" pitchFamily="34" charset="0"/>
                        </a:rPr>
                        <a:t>Scorecard ID</a:t>
                      </a:r>
                    </a:p>
                  </a:txBody>
                  <a:tcPr marL="8502" marR="8502" anchor="ctr">
                    <a:lnL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latin typeface="+mj-lt"/>
                          <a:cs typeface="Calibri" panose="020F0502020204030204" pitchFamily="34" charset="0"/>
                        </a:rPr>
                        <a:t>Scorecard</a:t>
                      </a:r>
                    </a:p>
                  </a:txBody>
                  <a:tcPr marL="8502" marR="8502" anchor="ctr">
                    <a:lnL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24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Calibri" panose="020F0502020204030204" pitchFamily="34" charset="0"/>
                        </a:rPr>
                        <a:t>701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Term Loan &amp; LOC—Consumer report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24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Calibri" panose="020F0502020204030204" pitchFamily="34" charset="0"/>
                        </a:rPr>
                        <a:t>704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Term Loan &amp; LOC—D&amp;B business, subpop TermLoan/LOC1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24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Calibri" panose="020F0502020204030204" pitchFamily="34" charset="0"/>
                        </a:rPr>
                        <a:t>705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Term Loan &amp; LOC—D&amp;B business, subpop TermLoan/LOC2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24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Calibri" panose="020F0502020204030204" pitchFamily="34" charset="0"/>
                        </a:rPr>
                        <a:t>706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Term Loan &amp; LOC—Exp Bus report, subpop TermLoan/LOC3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24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Calibri" panose="020F0502020204030204" pitchFamily="34" charset="0"/>
                        </a:rPr>
                        <a:t>707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Term Loan &amp; LOC—Exp Bus report, subpop TermLoan/LOC4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24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Calibri" panose="020F0502020204030204" pitchFamily="34" charset="0"/>
                        </a:rPr>
                        <a:t>711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Term Loan &amp; LOC—Consumer credit report and application information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24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Calibri" panose="020F0502020204030204" pitchFamily="34" charset="0"/>
                        </a:rPr>
                        <a:t>712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Term Loan &amp; LOC—Consumer report, application, and financial information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624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Calibri" panose="020F0502020204030204" pitchFamily="34" charset="0"/>
                        </a:rPr>
                        <a:t>713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Term Loan &amp; LOC—Consumer report, application, and D&amp;B business report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24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Calibri" panose="020F0502020204030204" pitchFamily="34" charset="0"/>
                        </a:rPr>
                        <a:t>714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Term Loan &amp; LOC—Consumer credit, application, and Exp Bus report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624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  <a:cs typeface="Calibri" panose="020F0502020204030204" pitchFamily="34" charset="0"/>
                        </a:rPr>
                        <a:t>715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Term Loan &amp; LOC—Consumer credit, application, and SBRI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370" y="481254"/>
            <a:ext cx="2711050" cy="3527649"/>
          </a:xfrm>
          <a:prstGeom prst="rect">
            <a:avLst/>
          </a:prstGeom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E97A903-C256-49AE-977F-6394B4642009}"/>
              </a:ext>
            </a:extLst>
          </p:cNvPr>
          <p:cNvGrpSpPr/>
          <p:nvPr/>
        </p:nvGrpSpPr>
        <p:grpSpPr>
          <a:xfrm>
            <a:off x="7415213" y="3496359"/>
            <a:ext cx="1728787" cy="1637900"/>
            <a:chOff x="6215498" y="2136861"/>
            <a:chExt cx="2928502" cy="2949489"/>
          </a:xfrm>
        </p:grpSpPr>
        <p:pic>
          <p:nvPicPr>
            <p:cNvPr id="8" name="Picture 7" descr="101795426.jpg">
              <a:extLst>
                <a:ext uri="{FF2B5EF4-FFF2-40B4-BE49-F238E27FC236}">
                  <a16:creationId xmlns:a16="http://schemas.microsoft.com/office/drawing/2014/main" id="{383F7118-D491-457B-9016-C8D5D6DE1C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1804"/>
            <a:stretch/>
          </p:blipFill>
          <p:spPr>
            <a:xfrm flipH="1">
              <a:off x="6215498" y="2440474"/>
              <a:ext cx="2928500" cy="2645876"/>
            </a:xfrm>
            <a:prstGeom prst="rect">
              <a:avLst/>
            </a:prstGeom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57E15C8-C241-4208-81DA-F2E7B228B01A}"/>
                </a:ext>
              </a:extLst>
            </p:cNvPr>
            <p:cNvGrpSpPr/>
            <p:nvPr/>
          </p:nvGrpSpPr>
          <p:grpSpPr>
            <a:xfrm flipH="1">
              <a:off x="6520282" y="2136861"/>
              <a:ext cx="2623718" cy="1698245"/>
              <a:chOff x="657922" y="518525"/>
              <a:chExt cx="3708576" cy="2400438"/>
            </a:xfrm>
          </p:grpSpPr>
          <p:pic>
            <p:nvPicPr>
              <p:cNvPr id="10" name="Picture 9" descr="person.png">
                <a:extLst>
                  <a:ext uri="{FF2B5EF4-FFF2-40B4-BE49-F238E27FC236}">
                    <a16:creationId xmlns:a16="http://schemas.microsoft.com/office/drawing/2014/main" id="{1A6F9E1C-0219-4524-BFED-870FB2B68B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958304" y="1863803"/>
                <a:ext cx="408194" cy="1055160"/>
              </a:xfrm>
              <a:prstGeom prst="rect">
                <a:avLst/>
              </a:prstGeom>
            </p:spPr>
          </p:pic>
          <p:pic>
            <p:nvPicPr>
              <p:cNvPr id="11" name="Picture 10" descr="person.png">
                <a:extLst>
                  <a:ext uri="{FF2B5EF4-FFF2-40B4-BE49-F238E27FC236}">
                    <a16:creationId xmlns:a16="http://schemas.microsoft.com/office/drawing/2014/main" id="{72D2E043-9062-4AC3-B1C5-77EA328B0F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932666" y="1847012"/>
                <a:ext cx="332911" cy="860559"/>
              </a:xfrm>
              <a:prstGeom prst="rect">
                <a:avLst/>
              </a:prstGeom>
            </p:spPr>
          </p:pic>
          <p:pic>
            <p:nvPicPr>
              <p:cNvPr id="12" name="Picture 11" descr="person.png">
                <a:extLst>
                  <a:ext uri="{FF2B5EF4-FFF2-40B4-BE49-F238E27FC236}">
                    <a16:creationId xmlns:a16="http://schemas.microsoft.com/office/drawing/2014/main" id="{0E4F090B-7182-4E44-90DA-9DBCA31B50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67659" y="1847012"/>
                <a:ext cx="212499" cy="549298"/>
              </a:xfrm>
              <a:prstGeom prst="rect">
                <a:avLst/>
              </a:prstGeom>
            </p:spPr>
          </p:pic>
          <p:pic>
            <p:nvPicPr>
              <p:cNvPr id="13" name="Picture 12" descr="person.png">
                <a:extLst>
                  <a:ext uri="{FF2B5EF4-FFF2-40B4-BE49-F238E27FC236}">
                    <a16:creationId xmlns:a16="http://schemas.microsoft.com/office/drawing/2014/main" id="{DA338EED-486D-49D2-AAF9-6F7F4CC350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71864" y="1823134"/>
                <a:ext cx="212499" cy="549298"/>
              </a:xfrm>
              <a:prstGeom prst="rect">
                <a:avLst/>
              </a:prstGeom>
            </p:spPr>
          </p:pic>
          <p:pic>
            <p:nvPicPr>
              <p:cNvPr id="14" name="Picture 13" descr="person.png">
                <a:extLst>
                  <a:ext uri="{FF2B5EF4-FFF2-40B4-BE49-F238E27FC236}">
                    <a16:creationId xmlns:a16="http://schemas.microsoft.com/office/drawing/2014/main" id="{A948AFB9-2627-4819-83B7-E7CEBFA6DF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57922" y="1755361"/>
                <a:ext cx="161997" cy="418752"/>
              </a:xfrm>
              <a:prstGeom prst="rect">
                <a:avLst/>
              </a:prstGeom>
            </p:spPr>
          </p:pic>
          <p:pic>
            <p:nvPicPr>
              <p:cNvPr id="15" name="Picture 14" descr="person Red.png">
                <a:extLst>
                  <a:ext uri="{FF2B5EF4-FFF2-40B4-BE49-F238E27FC236}">
                    <a16:creationId xmlns:a16="http://schemas.microsoft.com/office/drawing/2014/main" id="{D75A0C3E-62D0-4975-99B9-AC252BA99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021765" y="518525"/>
                <a:ext cx="336596" cy="870080"/>
              </a:xfrm>
              <a:prstGeom prst="rect">
                <a:avLst/>
              </a:prstGeom>
            </p:spPr>
          </p:pic>
        </p:grpSp>
        <p:pic>
          <p:nvPicPr>
            <p:cNvPr id="16" name="Picture 15" descr="logo.png">
              <a:extLst>
                <a:ext uri="{FF2B5EF4-FFF2-40B4-BE49-F238E27FC236}">
                  <a16:creationId xmlns:a16="http://schemas.microsoft.com/office/drawing/2014/main" id="{EF5AAA2E-5459-4B69-9E20-BBF5B39A65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01460" y="4814313"/>
              <a:ext cx="551075" cy="195837"/>
            </a:xfrm>
            <a:prstGeom prst="rect">
              <a:avLst/>
            </a:prstGeom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44E18071-2C5F-6D84-DDF7-622E9A5CE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90553"/>
            <a:ext cx="8458200" cy="249299"/>
          </a:xfrm>
        </p:spPr>
        <p:txBody>
          <a:bodyPr/>
          <a:lstStyle/>
          <a:p>
            <a:r>
              <a:rPr lang="en-US" dirty="0"/>
              <a:t>Models are Situation-Dependent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B1439E-CC9E-C0B4-F233-B05179EB9F0B}"/>
              </a:ext>
            </a:extLst>
          </p:cNvPr>
          <p:cNvSpPr txBox="1">
            <a:spLocks/>
          </p:cNvSpPr>
          <p:nvPr/>
        </p:nvSpPr>
        <p:spPr>
          <a:xfrm>
            <a:off x="268005" y="726745"/>
            <a:ext cx="5798261" cy="707886"/>
          </a:xfrm>
          <a:prstGeom prst="rect">
            <a:avLst/>
          </a:prstGeom>
        </p:spPr>
        <p:txBody>
          <a:bodyPr/>
          <a:lstStyle>
            <a:lvl1pPr marL="173038" indent="-173038" algn="l" defTabSz="457200" rtl="0" eaLnBrk="1" fontAlgn="base" hangingPunct="1">
              <a:spcBef>
                <a:spcPts val="1200"/>
              </a:spcBef>
              <a:spcAft>
                <a:spcPct val="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Roboto Light" pitchFamily="2" charset="0"/>
                <a:ea typeface="Roboto Light" pitchFamily="2" charset="0"/>
                <a:cs typeface="Sharp Sans" pitchFamily="2" charset="77"/>
              </a:defRPr>
            </a:lvl1pPr>
            <a:lvl2pPr marL="401638" indent="-174625" algn="l" defTabSz="457200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Roboto Light" pitchFamily="2" charset="0"/>
                <a:ea typeface="Roboto Light" pitchFamily="2" charset="0"/>
                <a:cs typeface="Sharp Sans" pitchFamily="2" charset="77"/>
              </a:defRPr>
            </a:lvl2pPr>
            <a:lvl3pPr marL="746125" indent="-117475" algn="l" defTabSz="457200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Roboto Light" pitchFamily="2" charset="0"/>
                <a:ea typeface="Roboto Light" pitchFamily="2" charset="0"/>
                <a:cs typeface="Sharp Sans" pitchFamily="2" charset="77"/>
              </a:defRPr>
            </a:lvl3pPr>
            <a:lvl4pPr marL="1090613" indent="-228600" algn="l" defTabSz="457200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6496"/>
              </a:buClr>
              <a:buSzPct val="8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2"/>
                </a:solidFill>
                <a:latin typeface="Roboto Light"/>
                <a:ea typeface="+mn-ea"/>
                <a:cs typeface="Roboto Light"/>
              </a:defRPr>
            </a:lvl4pPr>
            <a:lvl5pPr marL="1257300" indent="-165100" algn="l" defTabSz="457200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6496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Roboto Light"/>
                <a:ea typeface="+mn-ea"/>
                <a:cs typeface="Robot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dirty="0">
                <a:latin typeface="+mn-lt"/>
              </a:rPr>
              <a:t>SBSS</a:t>
            </a:r>
            <a:r>
              <a:rPr lang="en-US" baseline="30000" dirty="0">
                <a:latin typeface="+mn-lt"/>
              </a:rPr>
              <a:t>SM</a:t>
            </a:r>
            <a:r>
              <a:rPr lang="en-US" dirty="0">
                <a:latin typeface="+mn-lt"/>
              </a:rPr>
              <a:t> is a model suite with many scorecards</a:t>
            </a:r>
          </a:p>
          <a:p>
            <a:pPr>
              <a:spcBef>
                <a:spcPts val="0"/>
              </a:spcBef>
            </a:pPr>
            <a:r>
              <a:rPr lang="en-US" dirty="0">
                <a:latin typeface="+mn-lt"/>
              </a:rPr>
              <a:t>Selects right model for profile, data availability, credit need</a:t>
            </a:r>
          </a:p>
          <a:p>
            <a:pPr>
              <a:spcBef>
                <a:spcPts val="0"/>
              </a:spcBef>
            </a:pPr>
            <a:r>
              <a:rPr lang="en-US" dirty="0">
                <a:latin typeface="+mn-lt"/>
              </a:rPr>
              <a:t>‘Explainable’ Black Box Scoring Engine</a:t>
            </a:r>
          </a:p>
        </p:txBody>
      </p:sp>
    </p:spTree>
    <p:extLst>
      <p:ext uri="{BB962C8B-B14F-4D97-AF65-F5344CB8AC3E}">
        <p14:creationId xmlns:p14="http://schemas.microsoft.com/office/powerpoint/2010/main" val="409835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19951-199D-474F-93BA-BEB871FA3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LiquidCredit Small Business Scoring 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FAE6E-543C-47DD-AA50-C3413B816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858235"/>
            <a:ext cx="8458200" cy="3077766"/>
          </a:xfrm>
        </p:spPr>
        <p:txBody>
          <a:bodyPr/>
          <a:lstStyle/>
          <a:p>
            <a:r>
              <a:rPr lang="en-US" sz="1400" dirty="0"/>
              <a:t>LiquidCredit Service is a ‘black box’ scoring platform that delivers pooled small business and consumer application risk scores.</a:t>
            </a:r>
          </a:p>
          <a:p>
            <a:pPr marL="342900" lvl="1" indent="-171450">
              <a:spcBef>
                <a:spcPts val="1200"/>
              </a:spcBef>
              <a:buClr>
                <a:schemeClr val="accent1"/>
              </a:buClr>
            </a:pPr>
            <a:r>
              <a:rPr lang="en-US" sz="1400" dirty="0"/>
              <a:t>A SOAP webservice using XML formatted data to exchange application and credit report information.</a:t>
            </a:r>
          </a:p>
          <a:p>
            <a:r>
              <a:rPr lang="en-US" sz="1400" dirty="0"/>
              <a:t>Small Business Scoring Service (SBSS). </a:t>
            </a:r>
          </a:p>
          <a:p>
            <a:pPr marL="342900" lvl="1" indent="-171450">
              <a:spcBef>
                <a:spcPts val="1200"/>
              </a:spcBef>
              <a:buClr>
                <a:schemeClr val="accent1"/>
              </a:buClr>
            </a:pPr>
            <a:r>
              <a:rPr lang="en-US" sz="1400" dirty="0"/>
              <a:t>is an application risk score (not a ‘credit score’ that predicts the likelihood of major delinquencies, charge-off, or bankruptcy.</a:t>
            </a:r>
          </a:p>
          <a:p>
            <a:pPr marL="342900" lvl="1" indent="-171450">
              <a:spcBef>
                <a:spcPts val="1200"/>
              </a:spcBef>
              <a:buClr>
                <a:schemeClr val="accent1"/>
              </a:buClr>
            </a:pPr>
            <a:r>
              <a:rPr lang="en-US" sz="1400" dirty="0"/>
              <a:t>Is used by 150+ banks, credit unions, and financial institutions.</a:t>
            </a:r>
          </a:p>
          <a:p>
            <a:pPr marL="342900" lvl="1" indent="-171450">
              <a:spcBef>
                <a:spcPts val="1200"/>
              </a:spcBef>
              <a:buClr>
                <a:schemeClr val="accent1"/>
              </a:buClr>
            </a:pPr>
            <a:r>
              <a:rPr lang="en-US" sz="1400" dirty="0"/>
              <a:t>Utilized by the SBA for 7(a) loans under $500,000.</a:t>
            </a:r>
          </a:p>
          <a:p>
            <a:pPr marL="342900" lvl="1" indent="-171450">
              <a:spcBef>
                <a:spcPts val="1200"/>
              </a:spcBef>
              <a:buClr>
                <a:schemeClr val="accent1"/>
              </a:buClr>
            </a:pPr>
            <a:r>
              <a:rPr lang="en-US" sz="1400" dirty="0"/>
              <a:t>Used by several Top 30 US banks, many mid-regional and consumer institutions, as well as equipment finance groups and many ag lenders.</a:t>
            </a:r>
          </a:p>
        </p:txBody>
      </p:sp>
    </p:spTree>
    <p:extLst>
      <p:ext uri="{BB962C8B-B14F-4D97-AF65-F5344CB8AC3E}">
        <p14:creationId xmlns:p14="http://schemas.microsoft.com/office/powerpoint/2010/main" val="344798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D84F2-3152-0E5C-0A6B-62F380FEC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 Score is determined when Two Principals are Presented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DEA3A1E-05CC-5E64-F502-49C52569EC20}"/>
              </a:ext>
            </a:extLst>
          </p:cNvPr>
          <p:cNvSpPr/>
          <p:nvPr/>
        </p:nvSpPr>
        <p:spPr>
          <a:xfrm>
            <a:off x="533399" y="2115862"/>
            <a:ext cx="2245659" cy="1003855"/>
          </a:xfrm>
          <a:prstGeom prst="roundRect">
            <a:avLst/>
          </a:prstGeom>
          <a:solidFill>
            <a:srgbClr val="F0F3F2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3838" indent="-223838" algn="ctr" defTabSz="642938">
              <a:buClr>
                <a:schemeClr val="bg1"/>
              </a:buClr>
              <a:buSzTx/>
              <a:buFontTx/>
              <a:buNone/>
            </a:pPr>
            <a:r>
              <a:rPr lang="en-US" sz="1600" dirty="0">
                <a:solidFill>
                  <a:schemeClr val="tx1"/>
                </a:solidFill>
                <a:latin typeface="+mj-lt"/>
              </a:rPr>
              <a:t>Principal Data</a:t>
            </a:r>
          </a:p>
          <a:p>
            <a:pPr marL="223838" indent="-223838" algn="ctr" defTabSz="642938">
              <a:buClr>
                <a:schemeClr val="bg1"/>
              </a:buClr>
              <a:buSzTx/>
              <a:buFontTx/>
              <a:buNone/>
            </a:pPr>
            <a:r>
              <a:rPr lang="en-US" sz="1200" dirty="0">
                <a:solidFill>
                  <a:schemeClr val="tx1"/>
                </a:solidFill>
              </a:rPr>
              <a:t>Application</a:t>
            </a:r>
          </a:p>
          <a:p>
            <a:pPr marL="223838" indent="-223838" algn="ctr" defTabSz="642938">
              <a:buClr>
                <a:schemeClr val="bg1"/>
              </a:buClr>
              <a:buSzTx/>
              <a:buFontTx/>
              <a:buNone/>
            </a:pPr>
            <a:r>
              <a:rPr lang="en-US" sz="1200" dirty="0">
                <a:solidFill>
                  <a:schemeClr val="tx1"/>
                </a:solidFill>
              </a:rPr>
              <a:t>Consumer Credit Bureau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0BAB7C1-D482-6C02-5AFD-7930CACFA755}"/>
              </a:ext>
            </a:extLst>
          </p:cNvPr>
          <p:cNvSpPr/>
          <p:nvPr/>
        </p:nvSpPr>
        <p:spPr>
          <a:xfrm>
            <a:off x="3455895" y="2115862"/>
            <a:ext cx="2245659" cy="1003855"/>
          </a:xfrm>
          <a:prstGeom prst="roundRect">
            <a:avLst/>
          </a:prstGeom>
          <a:solidFill>
            <a:srgbClr val="F0F3F2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3838" indent="-223838" algn="ctr" defTabSz="642938">
              <a:buClr>
                <a:schemeClr val="bg1"/>
              </a:buClr>
              <a:buSzTx/>
              <a:buFontTx/>
              <a:buNone/>
            </a:pPr>
            <a:r>
              <a:rPr lang="en-US" sz="1600" dirty="0">
                <a:solidFill>
                  <a:schemeClr val="tx1"/>
                </a:solidFill>
                <a:latin typeface="+mj-lt"/>
              </a:rPr>
              <a:t>Business Data</a:t>
            </a:r>
          </a:p>
          <a:p>
            <a:pPr marL="223838" indent="-223838" algn="ctr" defTabSz="642938">
              <a:buClr>
                <a:schemeClr val="bg1"/>
              </a:buClr>
              <a:buSzTx/>
              <a:buFontTx/>
              <a:buNone/>
            </a:pPr>
            <a:r>
              <a:rPr lang="en-US" sz="1200" dirty="0">
                <a:solidFill>
                  <a:schemeClr val="tx1"/>
                </a:solidFill>
              </a:rPr>
              <a:t>Application</a:t>
            </a:r>
          </a:p>
          <a:p>
            <a:pPr marL="223838" indent="-223838" algn="ctr" defTabSz="642938">
              <a:buClr>
                <a:schemeClr val="bg1"/>
              </a:buClr>
              <a:buSzTx/>
              <a:buFontTx/>
              <a:buNone/>
            </a:pPr>
            <a:r>
              <a:rPr lang="en-US" sz="1200" dirty="0">
                <a:solidFill>
                  <a:schemeClr val="tx1"/>
                </a:solidFill>
              </a:rPr>
              <a:t>Financials</a:t>
            </a:r>
          </a:p>
          <a:p>
            <a:pPr marL="223838" indent="-223838" algn="ctr" defTabSz="642938">
              <a:buClr>
                <a:schemeClr val="bg1"/>
              </a:buClr>
              <a:buSzTx/>
              <a:buFontTx/>
              <a:buNone/>
            </a:pPr>
            <a:r>
              <a:rPr lang="en-US" sz="1200" dirty="0">
                <a:solidFill>
                  <a:schemeClr val="tx1"/>
                </a:solidFill>
              </a:rPr>
              <a:t>Business Credit Repository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6FD135-076B-305F-CDEA-E0A10897F68F}"/>
              </a:ext>
            </a:extLst>
          </p:cNvPr>
          <p:cNvSpPr txBox="1"/>
          <p:nvPr/>
        </p:nvSpPr>
        <p:spPr>
          <a:xfrm>
            <a:off x="5639069" y="4935657"/>
            <a:ext cx="2601674" cy="12465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r">
              <a:lnSpc>
                <a:spcPct val="90000"/>
              </a:lnSpc>
              <a:spcBef>
                <a:spcPts val="600"/>
              </a:spcBef>
            </a:pPr>
            <a:r>
              <a:rPr lang="en-US" sz="900" dirty="0">
                <a:latin typeface="+mn-lt"/>
                <a:ea typeface="Roboto Regular" pitchFamily="2" charset="0"/>
              </a:rPr>
              <a:t>*Lowest of the two scores is the ‘Final’ SBSS Score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EA0A8018-E3FC-7610-C5C5-AFD391F5A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399" y="820094"/>
            <a:ext cx="1163658" cy="1163658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7B1AE44A-30FC-1A10-EBF6-C322199A6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399" y="3383938"/>
            <a:ext cx="1163658" cy="11636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19C29E4-6918-DD17-758D-9E330DFD1B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991217" y="820094"/>
            <a:ext cx="1163658" cy="11636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70532A4-D44E-9C35-A7DB-100AD5619D9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991217" y="3383938"/>
            <a:ext cx="1163658" cy="116365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CA74E73-2DFF-5B9B-0590-5130E07BC283}"/>
              </a:ext>
            </a:extLst>
          </p:cNvPr>
          <p:cNvSpPr txBox="1"/>
          <p:nvPr/>
        </p:nvSpPr>
        <p:spPr>
          <a:xfrm>
            <a:off x="2687266" y="882650"/>
            <a:ext cx="569067" cy="110799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en-US" sz="8000" dirty="0">
                <a:latin typeface="Outfit" pitchFamily="2" charset="0"/>
                <a:ea typeface="Roboto Regular" pitchFamily="2" charset="0"/>
              </a:rPr>
              <a:t>+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3E12D7-39CC-90D1-9443-E442B3EEDFF8}"/>
              </a:ext>
            </a:extLst>
          </p:cNvPr>
          <p:cNvSpPr txBox="1"/>
          <p:nvPr/>
        </p:nvSpPr>
        <p:spPr>
          <a:xfrm>
            <a:off x="2687266" y="3475379"/>
            <a:ext cx="569067" cy="110799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en-US" sz="8000" dirty="0">
                <a:latin typeface="Outfit" pitchFamily="2" charset="0"/>
                <a:ea typeface="Roboto Regular" pitchFamily="2" charset="0"/>
              </a:rPr>
              <a:t>+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D748C0-21F4-1FFA-9251-8E8B08E28279}"/>
              </a:ext>
            </a:extLst>
          </p:cNvPr>
          <p:cNvSpPr txBox="1"/>
          <p:nvPr/>
        </p:nvSpPr>
        <p:spPr>
          <a:xfrm>
            <a:off x="5916602" y="882650"/>
            <a:ext cx="569067" cy="110799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en-US" sz="8000" dirty="0">
                <a:latin typeface="Outfit" pitchFamily="2" charset="0"/>
                <a:ea typeface="Roboto Regular" pitchFamily="2" charset="0"/>
              </a:rPr>
              <a:t>=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793533-6E57-45FE-8234-C338C54E593E}"/>
              </a:ext>
            </a:extLst>
          </p:cNvPr>
          <p:cNvSpPr txBox="1"/>
          <p:nvPr/>
        </p:nvSpPr>
        <p:spPr>
          <a:xfrm>
            <a:off x="5916602" y="3475379"/>
            <a:ext cx="569067" cy="110799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en-US" sz="8000" dirty="0">
                <a:latin typeface="Outfit" pitchFamily="2" charset="0"/>
                <a:ea typeface="Roboto Regular" pitchFamily="2" charset="0"/>
              </a:rPr>
              <a:t>=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790EA9-A6BC-8408-2CD5-4B5F4237DBBD}"/>
              </a:ext>
            </a:extLst>
          </p:cNvPr>
          <p:cNvSpPr/>
          <p:nvPr/>
        </p:nvSpPr>
        <p:spPr>
          <a:xfrm>
            <a:off x="6984436" y="742950"/>
            <a:ext cx="1400537" cy="1400537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200" dirty="0">
                <a:solidFill>
                  <a:schemeClr val="bg1"/>
                </a:solidFill>
                <a:latin typeface="+mj-lt"/>
                <a:ea typeface="Roboto Regular" pitchFamily="2" charset="0"/>
              </a:rPr>
              <a:t>Total Score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3600" dirty="0">
                <a:solidFill>
                  <a:schemeClr val="bg1"/>
                </a:solidFill>
                <a:latin typeface="+mj-lt"/>
                <a:ea typeface="Roboto Regular" pitchFamily="2" charset="0"/>
              </a:rPr>
              <a:t>190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F1A06F7-26D3-E741-DB39-F5F3F0D3B610}"/>
              </a:ext>
            </a:extLst>
          </p:cNvPr>
          <p:cNvSpPr/>
          <p:nvPr/>
        </p:nvSpPr>
        <p:spPr>
          <a:xfrm>
            <a:off x="6984436" y="3271669"/>
            <a:ext cx="1400537" cy="1400537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200" dirty="0">
                <a:solidFill>
                  <a:schemeClr val="bg1"/>
                </a:solidFill>
                <a:latin typeface="+mj-lt"/>
                <a:ea typeface="Roboto Regular" pitchFamily="2" charset="0"/>
              </a:rPr>
              <a:t>Total Score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3600" dirty="0">
                <a:solidFill>
                  <a:schemeClr val="bg1"/>
                </a:solidFill>
                <a:latin typeface="+mj-lt"/>
                <a:ea typeface="Roboto Regular" pitchFamily="2" charset="0"/>
              </a:rPr>
              <a:t>197</a:t>
            </a:r>
          </a:p>
        </p:txBody>
      </p:sp>
    </p:spTree>
    <p:extLst>
      <p:ext uri="{BB962C8B-B14F-4D97-AF65-F5344CB8AC3E}">
        <p14:creationId xmlns:p14="http://schemas.microsoft.com/office/powerpoint/2010/main" val="67117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9" grpId="0"/>
      <p:bldP spid="16" grpId="0"/>
      <p:bldP spid="17" grpId="0"/>
      <p:bldP spid="18" grpId="0"/>
      <p:bldP spid="19" grpId="0"/>
      <p:bldP spid="20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D84F2-3152-0E5C-0A6B-62F380FEC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 Score is determined when Two Principals are Presented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DEA3A1E-05CC-5E64-F502-49C52569EC20}"/>
              </a:ext>
            </a:extLst>
          </p:cNvPr>
          <p:cNvSpPr/>
          <p:nvPr/>
        </p:nvSpPr>
        <p:spPr>
          <a:xfrm>
            <a:off x="533399" y="2115862"/>
            <a:ext cx="2245659" cy="1003855"/>
          </a:xfrm>
          <a:prstGeom prst="roundRect">
            <a:avLst/>
          </a:prstGeom>
          <a:solidFill>
            <a:srgbClr val="F0F3F2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3838" indent="-223838" algn="ctr" defTabSz="642938">
              <a:buClr>
                <a:schemeClr val="bg1"/>
              </a:buClr>
              <a:buSzTx/>
              <a:buFontTx/>
              <a:buNone/>
            </a:pPr>
            <a:r>
              <a:rPr lang="en-US" sz="1600" dirty="0">
                <a:solidFill>
                  <a:schemeClr val="tx1"/>
                </a:solidFill>
                <a:latin typeface="+mj-lt"/>
              </a:rPr>
              <a:t>Principal Data</a:t>
            </a:r>
          </a:p>
          <a:p>
            <a:pPr marL="223838" indent="-223838" algn="ctr" defTabSz="642938">
              <a:buClr>
                <a:schemeClr val="bg1"/>
              </a:buClr>
              <a:buSzTx/>
              <a:buFontTx/>
              <a:buNone/>
            </a:pPr>
            <a:r>
              <a:rPr lang="en-US" sz="1200" dirty="0">
                <a:solidFill>
                  <a:schemeClr val="tx1"/>
                </a:solidFill>
              </a:rPr>
              <a:t>Application</a:t>
            </a:r>
          </a:p>
          <a:p>
            <a:pPr marL="223838" indent="-223838" algn="ctr" defTabSz="642938">
              <a:buClr>
                <a:schemeClr val="bg1"/>
              </a:buClr>
              <a:buSzTx/>
              <a:buFontTx/>
              <a:buNone/>
            </a:pPr>
            <a:r>
              <a:rPr lang="en-US" sz="1200" dirty="0">
                <a:solidFill>
                  <a:schemeClr val="tx1"/>
                </a:solidFill>
              </a:rPr>
              <a:t>Consumer Credit Bureau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0BAB7C1-D482-6C02-5AFD-7930CACFA755}"/>
              </a:ext>
            </a:extLst>
          </p:cNvPr>
          <p:cNvSpPr/>
          <p:nvPr/>
        </p:nvSpPr>
        <p:spPr>
          <a:xfrm>
            <a:off x="3455895" y="2115862"/>
            <a:ext cx="2245659" cy="1003855"/>
          </a:xfrm>
          <a:prstGeom prst="roundRect">
            <a:avLst/>
          </a:prstGeom>
          <a:solidFill>
            <a:srgbClr val="F0F3F2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3838" indent="-223838" algn="ctr" defTabSz="642938">
              <a:buClr>
                <a:schemeClr val="bg1"/>
              </a:buClr>
              <a:buSzTx/>
              <a:buFontTx/>
              <a:buNone/>
            </a:pPr>
            <a:r>
              <a:rPr lang="en-US" sz="1600" dirty="0">
                <a:solidFill>
                  <a:schemeClr val="tx1"/>
                </a:solidFill>
                <a:latin typeface="+mj-lt"/>
              </a:rPr>
              <a:t>Business Data</a:t>
            </a:r>
          </a:p>
          <a:p>
            <a:pPr marL="223838" indent="-223838" algn="ctr" defTabSz="642938">
              <a:buClr>
                <a:schemeClr val="bg1"/>
              </a:buClr>
              <a:buSzTx/>
              <a:buFontTx/>
              <a:buNone/>
            </a:pPr>
            <a:r>
              <a:rPr lang="en-US" sz="1200" dirty="0">
                <a:solidFill>
                  <a:schemeClr val="tx1"/>
                </a:solidFill>
              </a:rPr>
              <a:t>Application</a:t>
            </a:r>
          </a:p>
          <a:p>
            <a:pPr marL="223838" indent="-223838" algn="ctr" defTabSz="642938">
              <a:buClr>
                <a:schemeClr val="bg1"/>
              </a:buClr>
              <a:buSzTx/>
              <a:buFontTx/>
              <a:buNone/>
            </a:pPr>
            <a:r>
              <a:rPr lang="en-US" sz="1200" dirty="0">
                <a:solidFill>
                  <a:schemeClr val="tx1"/>
                </a:solidFill>
              </a:rPr>
              <a:t>Financials</a:t>
            </a:r>
          </a:p>
          <a:p>
            <a:pPr marL="223838" indent="-223838" algn="ctr" defTabSz="642938">
              <a:buClr>
                <a:schemeClr val="bg1"/>
              </a:buClr>
              <a:buSzTx/>
              <a:buFontTx/>
              <a:buNone/>
            </a:pPr>
            <a:r>
              <a:rPr lang="en-US" sz="1200" dirty="0">
                <a:solidFill>
                  <a:schemeClr val="tx1"/>
                </a:solidFill>
              </a:rPr>
              <a:t>Business Credit Repository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6FD135-076B-305F-CDEA-E0A10897F68F}"/>
              </a:ext>
            </a:extLst>
          </p:cNvPr>
          <p:cNvSpPr txBox="1"/>
          <p:nvPr/>
        </p:nvSpPr>
        <p:spPr>
          <a:xfrm>
            <a:off x="5639069" y="4935657"/>
            <a:ext cx="2601674" cy="12465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r">
              <a:lnSpc>
                <a:spcPct val="90000"/>
              </a:lnSpc>
              <a:spcBef>
                <a:spcPts val="600"/>
              </a:spcBef>
            </a:pPr>
            <a:r>
              <a:rPr lang="en-US" sz="900" dirty="0">
                <a:latin typeface="+mn-lt"/>
                <a:ea typeface="Roboto Regular" pitchFamily="2" charset="0"/>
              </a:rPr>
              <a:t>*Lowest of the two scores is the ‘Final’ SBSS Score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EA0A8018-E3FC-7610-C5C5-AFD391F5A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399" y="820094"/>
            <a:ext cx="1163658" cy="1163658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7B1AE44A-30FC-1A10-EBF6-C322199A6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399" y="3383938"/>
            <a:ext cx="1163658" cy="11636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19C29E4-6918-DD17-758D-9E330DFD1B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991217" y="820094"/>
            <a:ext cx="1163658" cy="11636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70532A4-D44E-9C35-A7DB-100AD5619D9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991217" y="3383938"/>
            <a:ext cx="1163658" cy="116365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CA74E73-2DFF-5B9B-0590-5130E07BC283}"/>
              </a:ext>
            </a:extLst>
          </p:cNvPr>
          <p:cNvSpPr txBox="1"/>
          <p:nvPr/>
        </p:nvSpPr>
        <p:spPr>
          <a:xfrm>
            <a:off x="2687266" y="882650"/>
            <a:ext cx="569067" cy="110799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en-US" sz="8000" dirty="0">
                <a:latin typeface="Outfit" pitchFamily="2" charset="0"/>
                <a:ea typeface="Roboto Regular" pitchFamily="2" charset="0"/>
              </a:rPr>
              <a:t>+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3E12D7-39CC-90D1-9443-E442B3EEDFF8}"/>
              </a:ext>
            </a:extLst>
          </p:cNvPr>
          <p:cNvSpPr txBox="1"/>
          <p:nvPr/>
        </p:nvSpPr>
        <p:spPr>
          <a:xfrm>
            <a:off x="2687266" y="3475379"/>
            <a:ext cx="569067" cy="110799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en-US" sz="8000" dirty="0">
                <a:latin typeface="Outfit" pitchFamily="2" charset="0"/>
                <a:ea typeface="Roboto Regular" pitchFamily="2" charset="0"/>
              </a:rPr>
              <a:t>+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D748C0-21F4-1FFA-9251-8E8B08E28279}"/>
              </a:ext>
            </a:extLst>
          </p:cNvPr>
          <p:cNvSpPr txBox="1"/>
          <p:nvPr/>
        </p:nvSpPr>
        <p:spPr>
          <a:xfrm>
            <a:off x="5916602" y="2020282"/>
            <a:ext cx="569067" cy="110799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en-US" sz="8000" dirty="0">
                <a:latin typeface="Outfit" pitchFamily="2" charset="0"/>
                <a:ea typeface="Roboto Regular" pitchFamily="2" charset="0"/>
              </a:rPr>
              <a:t>=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790EA9-A6BC-8408-2CD5-4B5F4237DBBD}"/>
              </a:ext>
            </a:extLst>
          </p:cNvPr>
          <p:cNvSpPr/>
          <p:nvPr/>
        </p:nvSpPr>
        <p:spPr>
          <a:xfrm>
            <a:off x="6984436" y="1880582"/>
            <a:ext cx="1400537" cy="1400537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200" dirty="0">
                <a:solidFill>
                  <a:schemeClr val="bg1"/>
                </a:solidFill>
                <a:latin typeface="+mj-lt"/>
                <a:ea typeface="Roboto Regular" pitchFamily="2" charset="0"/>
              </a:rPr>
              <a:t>Total Score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3600" dirty="0">
                <a:solidFill>
                  <a:schemeClr val="bg1"/>
                </a:solidFill>
                <a:latin typeface="+mj-lt"/>
                <a:ea typeface="Roboto Regular" pitchFamily="2" charset="0"/>
              </a:rPr>
              <a:t>190</a:t>
            </a:r>
          </a:p>
        </p:txBody>
      </p:sp>
    </p:spTree>
    <p:extLst>
      <p:ext uri="{BB962C8B-B14F-4D97-AF65-F5344CB8AC3E}">
        <p14:creationId xmlns:p14="http://schemas.microsoft.com/office/powerpoint/2010/main" val="30072008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65FE1-1485-F3F8-CB18-483629A82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90553"/>
            <a:ext cx="8458200" cy="249299"/>
          </a:xfrm>
        </p:spPr>
        <p:txBody>
          <a:bodyPr/>
          <a:lstStyle/>
          <a:p>
            <a:r>
              <a:rPr lang="en-US" dirty="0"/>
              <a:t>Adopting FICO® SBSS Provides Lenders Multiple Benefits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9B68620-40E8-48E6-DFD0-C012F059EFED}"/>
              </a:ext>
            </a:extLst>
          </p:cNvPr>
          <p:cNvGrpSpPr/>
          <p:nvPr/>
        </p:nvGrpSpPr>
        <p:grpSpPr>
          <a:xfrm>
            <a:off x="342900" y="1895738"/>
            <a:ext cx="8458199" cy="510771"/>
            <a:chOff x="1148720" y="2071506"/>
            <a:chExt cx="8458199" cy="51077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1C0D0D2-22DF-B2E1-B324-3C9321A5DEDD}"/>
                </a:ext>
              </a:extLst>
            </p:cNvPr>
            <p:cNvSpPr/>
            <p:nvPr/>
          </p:nvSpPr>
          <p:spPr bwMode="gray">
            <a:xfrm>
              <a:off x="1356252" y="2100714"/>
              <a:ext cx="8250667" cy="45147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75000"/>
                    <a:shade val="67500"/>
                    <a:satMod val="115000"/>
                  </a:schemeClr>
                </a:gs>
                <a:gs pos="100000">
                  <a:schemeClr val="accent2">
                    <a:lumMod val="75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/>
          </p:spPr>
          <p:txBody>
            <a:bodyPr spcFirstLastPara="0" vert="horz" wrap="square" lIns="480060" tIns="91440" rIns="0" bIns="91440" numCol="1" spcCol="1270" anchor="ctr" anchorCtr="0">
              <a:noAutofit/>
            </a:bodyPr>
            <a:lstStyle/>
            <a:p>
              <a:pPr defTabSz="1066800">
                <a:lnSpc>
                  <a:spcPct val="90000"/>
                </a:lnSpc>
                <a:spcBef>
                  <a:spcPct val="0"/>
                </a:spcBef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Flexibility to use any combination of data to evaluate risk 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321844C-3688-AE0F-C8D8-C1D840933E82}"/>
                </a:ext>
              </a:extLst>
            </p:cNvPr>
            <p:cNvSpPr/>
            <p:nvPr/>
          </p:nvSpPr>
          <p:spPr bwMode="gray">
            <a:xfrm>
              <a:off x="1148720" y="2071506"/>
              <a:ext cx="510772" cy="51077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  <a:effectLst>
              <a:outerShdw blurRad="88900" dist="25400" dir="2700000" algn="tl" rotWithShape="0">
                <a:prstClr val="black">
                  <a:alpha val="2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8513E22-E312-D9DE-E86E-D383A24FEB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8124" y="2153928"/>
              <a:ext cx="371964" cy="345926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90F4515-2DAF-B09F-9443-EA2D2CCF39C1}"/>
              </a:ext>
            </a:extLst>
          </p:cNvPr>
          <p:cNvGrpSpPr/>
          <p:nvPr/>
        </p:nvGrpSpPr>
        <p:grpSpPr>
          <a:xfrm>
            <a:off x="342900" y="1292730"/>
            <a:ext cx="8449065" cy="510771"/>
            <a:chOff x="888956" y="1512501"/>
            <a:chExt cx="8449065" cy="51077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0E23AAE-5AF1-055D-8D88-F4185C3D4123}"/>
                </a:ext>
              </a:extLst>
            </p:cNvPr>
            <p:cNvSpPr/>
            <p:nvPr/>
          </p:nvSpPr>
          <p:spPr bwMode="gray">
            <a:xfrm>
              <a:off x="1143509" y="1541929"/>
              <a:ext cx="8194512" cy="45147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75000"/>
                    <a:shade val="67500"/>
                    <a:satMod val="115000"/>
                  </a:schemeClr>
                </a:gs>
                <a:gs pos="100000">
                  <a:schemeClr val="accent2">
                    <a:lumMod val="75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/>
          </p:spPr>
          <p:txBody>
            <a:bodyPr spcFirstLastPara="0" vert="horz" wrap="square" lIns="480060" tIns="91440" rIns="0" bIns="91440" numCol="1" spcCol="1270" anchor="ctr" anchorCtr="0">
              <a:noAutofit/>
            </a:bodyPr>
            <a:lstStyle/>
            <a:p>
              <a:pPr defTabSz="1066800">
                <a:lnSpc>
                  <a:spcPct val="90000"/>
                </a:lnSpc>
                <a:spcBef>
                  <a:spcPct val="0"/>
                </a:spcBef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Broaden the scope of applications you underwrite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971A985-2F33-C540-F5C8-8A4C1555F416}"/>
                </a:ext>
              </a:extLst>
            </p:cNvPr>
            <p:cNvSpPr/>
            <p:nvPr/>
          </p:nvSpPr>
          <p:spPr bwMode="gray">
            <a:xfrm>
              <a:off x="888956" y="1512501"/>
              <a:ext cx="510772" cy="51077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  <a:effectLst>
              <a:outerShdw blurRad="88900" dist="25400" dir="2700000" algn="tl" rotWithShape="0">
                <a:prstClr val="black">
                  <a:alpha val="2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B0B42E2-7997-B498-8DE6-8F12589A7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328" y="1613302"/>
              <a:ext cx="310029" cy="309168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3233BE3-B232-20C5-4FA4-8C93119F1FA9}"/>
              </a:ext>
            </a:extLst>
          </p:cNvPr>
          <p:cNvGrpSpPr/>
          <p:nvPr/>
        </p:nvGrpSpPr>
        <p:grpSpPr>
          <a:xfrm>
            <a:off x="342900" y="4306204"/>
            <a:ext cx="8449065" cy="510771"/>
            <a:chOff x="643323" y="4306204"/>
            <a:chExt cx="8449065" cy="51077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E05B577-3F0A-B584-7F59-99C47B6474D9}"/>
                </a:ext>
              </a:extLst>
            </p:cNvPr>
            <p:cNvSpPr/>
            <p:nvPr/>
          </p:nvSpPr>
          <p:spPr bwMode="gray">
            <a:xfrm>
              <a:off x="850855" y="4335852"/>
              <a:ext cx="8241533" cy="45147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75000"/>
                    <a:shade val="67500"/>
                    <a:satMod val="115000"/>
                  </a:schemeClr>
                </a:gs>
                <a:gs pos="100000">
                  <a:schemeClr val="accent2">
                    <a:lumMod val="75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/>
          </p:spPr>
          <p:txBody>
            <a:bodyPr spcFirstLastPara="0" vert="horz" wrap="square" lIns="480060" tIns="91440" rIns="0" bIns="91440" numCol="1" spcCol="1270" anchor="ctr" anchorCtr="0">
              <a:noAutofit/>
            </a:bodyPr>
            <a:lstStyle/>
            <a:p>
              <a:pPr defTabSz="1066800">
                <a:lnSpc>
                  <a:spcPct val="90000"/>
                </a:lnSpc>
                <a:spcBef>
                  <a:spcPct val="0"/>
                </a:spcBef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Stay in front of audit and regulatory requirements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1039685-C922-B5FA-BA66-37E975175A56}"/>
                </a:ext>
              </a:extLst>
            </p:cNvPr>
            <p:cNvSpPr/>
            <p:nvPr/>
          </p:nvSpPr>
          <p:spPr bwMode="gray">
            <a:xfrm>
              <a:off x="643323" y="4306204"/>
              <a:ext cx="510772" cy="51077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  <a:effectLst>
              <a:outerShdw blurRad="88900" dist="25400" dir="2700000" algn="tl" rotWithShape="0">
                <a:prstClr val="black">
                  <a:alpha val="2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3067D52-5F0C-2EE8-92FA-628A3CA64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082" y="4446565"/>
              <a:ext cx="315254" cy="230050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859AACA-DD1A-7253-1ABA-1844213A49AB}"/>
              </a:ext>
            </a:extLst>
          </p:cNvPr>
          <p:cNvGrpSpPr/>
          <p:nvPr/>
        </p:nvGrpSpPr>
        <p:grpSpPr>
          <a:xfrm>
            <a:off x="342900" y="2498746"/>
            <a:ext cx="8458199" cy="510771"/>
            <a:chOff x="1204875" y="2630511"/>
            <a:chExt cx="8458199" cy="51077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CCE49D5-BC31-BFDE-7DED-720A568DD911}"/>
                </a:ext>
              </a:extLst>
            </p:cNvPr>
            <p:cNvSpPr/>
            <p:nvPr/>
          </p:nvSpPr>
          <p:spPr bwMode="gray">
            <a:xfrm>
              <a:off x="1489581" y="2659499"/>
              <a:ext cx="8173493" cy="45147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75000"/>
                    <a:shade val="67500"/>
                    <a:satMod val="115000"/>
                  </a:schemeClr>
                </a:gs>
                <a:gs pos="100000">
                  <a:schemeClr val="accent2">
                    <a:lumMod val="75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/>
          </p:spPr>
          <p:txBody>
            <a:bodyPr spcFirstLastPara="0" vert="horz" wrap="square" lIns="480060" tIns="91440" rIns="0" bIns="91440" numCol="1" spcCol="1270" anchor="ctr" anchorCtr="0">
              <a:noAutofit/>
            </a:bodyPr>
            <a:lstStyle/>
            <a:p>
              <a:pPr defTabSz="1066800">
                <a:lnSpc>
                  <a:spcPct val="90000"/>
                </a:lnSpc>
                <a:spcBef>
                  <a:spcPct val="0"/>
                </a:spcBef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Reduce risk at the point of origination 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BAA16FF-A708-E0B0-C5DF-5C5F5DE81968}"/>
                </a:ext>
              </a:extLst>
            </p:cNvPr>
            <p:cNvSpPr/>
            <p:nvPr/>
          </p:nvSpPr>
          <p:spPr bwMode="gray">
            <a:xfrm>
              <a:off x="1204875" y="2630511"/>
              <a:ext cx="510772" cy="51077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  <a:effectLst>
              <a:outerShdw blurRad="88900" dist="25400" dir="2700000" algn="tl" rotWithShape="0">
                <a:prstClr val="black">
                  <a:alpha val="2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931890F-F955-32A7-7E92-81DC128DB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7958" y="2757923"/>
              <a:ext cx="344606" cy="232042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6640BF0-BACE-25D9-E328-E3972096D293}"/>
              </a:ext>
            </a:extLst>
          </p:cNvPr>
          <p:cNvGrpSpPr/>
          <p:nvPr/>
        </p:nvGrpSpPr>
        <p:grpSpPr>
          <a:xfrm>
            <a:off x="342900" y="3101754"/>
            <a:ext cx="8458199" cy="510771"/>
            <a:chOff x="1165323" y="3189517"/>
            <a:chExt cx="8458199" cy="510771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CEFAACB-78FD-F4DE-E5B3-69ADCFE339F5}"/>
                </a:ext>
              </a:extLst>
            </p:cNvPr>
            <p:cNvSpPr/>
            <p:nvPr/>
          </p:nvSpPr>
          <p:spPr bwMode="gray">
            <a:xfrm>
              <a:off x="1356251" y="3218284"/>
              <a:ext cx="8267271" cy="45147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75000"/>
                    <a:shade val="67500"/>
                    <a:satMod val="115000"/>
                  </a:schemeClr>
                </a:gs>
                <a:gs pos="100000">
                  <a:schemeClr val="accent2">
                    <a:lumMod val="75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/>
          </p:spPr>
          <p:txBody>
            <a:bodyPr spcFirstLastPara="0" vert="horz" wrap="square" lIns="480060" tIns="91440" rIns="0" bIns="91440" numCol="1" spcCol="1270" anchor="ctr" anchorCtr="0">
              <a:noAutofit/>
            </a:bodyPr>
            <a:lstStyle/>
            <a:p>
              <a:pPr defTabSz="1066800">
                <a:lnSpc>
                  <a:spcPct val="90000"/>
                </a:lnSpc>
                <a:spcBef>
                  <a:spcPct val="0"/>
                </a:spcBef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Improve consistency in lending decisions – remove bias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3B33271-ABAD-7408-9C03-06160CA3E422}"/>
                </a:ext>
              </a:extLst>
            </p:cNvPr>
            <p:cNvSpPr/>
            <p:nvPr/>
          </p:nvSpPr>
          <p:spPr bwMode="gray">
            <a:xfrm>
              <a:off x="1165323" y="3189517"/>
              <a:ext cx="510772" cy="51077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  <a:effectLst>
              <a:outerShdw blurRad="88900" dist="25400" dir="2700000" algn="tl" rotWithShape="0">
                <a:prstClr val="black">
                  <a:alpha val="2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2BD7721B-7D7F-76F0-7CF3-45DBE851F2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3626" y="3273704"/>
              <a:ext cx="394167" cy="342396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90028D2-C5D8-08C8-84E8-3867A1EEFE4F}"/>
              </a:ext>
            </a:extLst>
          </p:cNvPr>
          <p:cNvGrpSpPr/>
          <p:nvPr/>
        </p:nvGrpSpPr>
        <p:grpSpPr>
          <a:xfrm>
            <a:off x="342900" y="689722"/>
            <a:ext cx="8458200" cy="510771"/>
            <a:chOff x="587168" y="953495"/>
            <a:chExt cx="8458200" cy="510771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D91F5EB-CC9F-3297-D74C-31722C1D1432}"/>
                </a:ext>
              </a:extLst>
            </p:cNvPr>
            <p:cNvSpPr/>
            <p:nvPr/>
          </p:nvSpPr>
          <p:spPr bwMode="gray">
            <a:xfrm>
              <a:off x="850856" y="971136"/>
              <a:ext cx="8194512" cy="475488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75000"/>
                    <a:shade val="67500"/>
                    <a:satMod val="115000"/>
                  </a:schemeClr>
                </a:gs>
                <a:gs pos="100000">
                  <a:schemeClr val="accent2">
                    <a:lumMod val="75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/>
          </p:spPr>
          <p:txBody>
            <a:bodyPr spcFirstLastPara="0" vert="horz" wrap="square" lIns="480060" tIns="91440" rIns="0" bIns="91440" numCol="1" spcCol="1270" anchor="ctr" anchorCtr="0">
              <a:noAutofit/>
            </a:bodyPr>
            <a:lstStyle/>
            <a:p>
              <a:pPr defTabSz="1066800">
                <a:lnSpc>
                  <a:spcPct val="80000"/>
                </a:lnSpc>
                <a:spcBef>
                  <a:spcPct val="0"/>
                </a:spcBef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Create accurate strategies and more profitable opportunities</a:t>
              </a:r>
              <a:br>
                <a:rPr lang="en-US" sz="1600" dirty="0">
                  <a:solidFill>
                    <a:schemeClr val="bg1"/>
                  </a:solidFill>
                  <a:latin typeface="+mn-lt"/>
                </a:rPr>
              </a:b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across your lending portfolio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488C7A0-94C8-4245-F0D2-993845657A28}"/>
                </a:ext>
              </a:extLst>
            </p:cNvPr>
            <p:cNvSpPr/>
            <p:nvPr/>
          </p:nvSpPr>
          <p:spPr bwMode="gray">
            <a:xfrm>
              <a:off x="587168" y="953495"/>
              <a:ext cx="510772" cy="51077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  <a:effectLst>
              <a:outerShdw blurRad="88900" dist="25400" dir="2700000" algn="tl" rotWithShape="0">
                <a:prstClr val="black">
                  <a:alpha val="2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50A4057-9030-7F17-0A2F-73DB3AE6F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351" y="1101563"/>
              <a:ext cx="420407" cy="262443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896C76B-3142-EC3D-EC4B-C407DDEC5F73}"/>
              </a:ext>
            </a:extLst>
          </p:cNvPr>
          <p:cNvGrpSpPr/>
          <p:nvPr/>
        </p:nvGrpSpPr>
        <p:grpSpPr>
          <a:xfrm>
            <a:off x="342900" y="3704762"/>
            <a:ext cx="8458200" cy="509207"/>
            <a:chOff x="2502438" y="3748641"/>
            <a:chExt cx="8458200" cy="509207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BA461F3-3CDE-7D32-FBF4-625ED21891BF}"/>
                </a:ext>
              </a:extLst>
            </p:cNvPr>
            <p:cNvSpPr/>
            <p:nvPr/>
          </p:nvSpPr>
          <p:spPr bwMode="gray">
            <a:xfrm>
              <a:off x="2667509" y="3777069"/>
              <a:ext cx="8293129" cy="45147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75000"/>
                    <a:shade val="67500"/>
                    <a:satMod val="115000"/>
                  </a:schemeClr>
                </a:gs>
                <a:gs pos="100000">
                  <a:schemeClr val="accent2">
                    <a:lumMod val="75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/>
          </p:spPr>
          <p:txBody>
            <a:bodyPr spcFirstLastPara="0" vert="horz" wrap="square" lIns="480060" tIns="91440" rIns="0" bIns="91440" numCol="1" spcCol="1270" anchor="ctr" anchorCtr="0">
              <a:noAutofit/>
            </a:bodyPr>
            <a:lstStyle/>
            <a:p>
              <a:pPr defTabSz="1066800">
                <a:lnSpc>
                  <a:spcPct val="90000"/>
                </a:lnSpc>
                <a:spcBef>
                  <a:spcPct val="0"/>
                </a:spcBef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Automate small dollar loans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0F46A8C-AB3D-9B70-C937-74FC8B06467B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502438" y="3748641"/>
              <a:ext cx="509207" cy="509207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  <a:effectLst>
              <a:outerShdw blurRad="88900" dist="25400" dir="2700000" algn="tl" rotWithShape="0">
                <a:prstClr val="black">
                  <a:alpha val="2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79507E6C-5EA0-7068-0486-A79319381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3994" y="3814921"/>
              <a:ext cx="275337" cy="3383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810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4030B-DC52-E524-77BA-B8F65E80F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90553"/>
            <a:ext cx="8458200" cy="249299"/>
          </a:xfrm>
        </p:spPr>
        <p:txBody>
          <a:bodyPr/>
          <a:lstStyle/>
          <a:p>
            <a:r>
              <a:rPr lang="en-US" dirty="0"/>
              <a:t>What do I get for my SBSS spend?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34BB148-6575-FDC5-8FB8-615560503C66}"/>
              </a:ext>
            </a:extLst>
          </p:cNvPr>
          <p:cNvSpPr/>
          <p:nvPr/>
        </p:nvSpPr>
        <p:spPr>
          <a:xfrm>
            <a:off x="342900" y="695034"/>
            <a:ext cx="2354001" cy="2001026"/>
          </a:xfrm>
          <a:prstGeom prst="roundRect">
            <a:avLst/>
          </a:prstGeom>
          <a:solidFill>
            <a:schemeClr val="accent1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3838" indent="-223838" defTabSz="642938">
              <a:spcBef>
                <a:spcPts val="600"/>
              </a:spcBef>
              <a:buClr>
                <a:schemeClr val="bg1"/>
              </a:buClr>
              <a:buSz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Scores</a:t>
            </a:r>
          </a:p>
          <a:p>
            <a:pPr marL="223838" indent="-223838" defTabSz="642938">
              <a:spcBef>
                <a:spcPts val="600"/>
              </a:spcBef>
              <a:buClr>
                <a:schemeClr val="bg1"/>
              </a:buClr>
              <a:buSzTx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Returns up to 2 consumer scores on each Consumer report.</a:t>
            </a:r>
          </a:p>
          <a:p>
            <a:pPr marL="223838" indent="-223838" defTabSz="642938">
              <a:spcBef>
                <a:spcPts val="600"/>
              </a:spcBef>
              <a:buClr>
                <a:schemeClr val="bg1"/>
              </a:buClr>
              <a:buSzTx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1 SBSS and 1 Principal Bankruptcy score per Principal.</a:t>
            </a:r>
          </a:p>
          <a:p>
            <a:pPr marL="223838" indent="-223838" defTabSz="642938">
              <a:spcBef>
                <a:spcPts val="600"/>
              </a:spcBef>
              <a:buClr>
                <a:schemeClr val="bg1"/>
              </a:buClr>
              <a:buSzTx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Up to 5 Reason Codes.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1D47F4D-3B2D-1A0A-BF24-18C34F5A6B16}"/>
              </a:ext>
            </a:extLst>
          </p:cNvPr>
          <p:cNvSpPr/>
          <p:nvPr/>
        </p:nvSpPr>
        <p:spPr>
          <a:xfrm>
            <a:off x="2929324" y="695034"/>
            <a:ext cx="2354001" cy="2002536"/>
          </a:xfrm>
          <a:prstGeom prst="roundRect">
            <a:avLst/>
          </a:prstGeom>
          <a:solidFill>
            <a:schemeClr val="accent1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3838" indent="-223838" defTabSz="642938">
              <a:spcBef>
                <a:spcPts val="600"/>
              </a:spcBef>
              <a:buClr>
                <a:schemeClr val="bg1"/>
              </a:buClr>
              <a:buSz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Reports and Data</a:t>
            </a:r>
          </a:p>
          <a:p>
            <a:pPr marL="223838" indent="-223838" defTabSz="642938">
              <a:spcBef>
                <a:spcPts val="600"/>
              </a:spcBef>
              <a:buClr>
                <a:schemeClr val="bg1"/>
              </a:buClr>
              <a:buSzTx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Consumer Report Print Images.</a:t>
            </a:r>
          </a:p>
          <a:p>
            <a:pPr marL="223838" indent="-223838" defTabSz="642938">
              <a:spcBef>
                <a:spcPts val="600"/>
              </a:spcBef>
              <a:buClr>
                <a:schemeClr val="bg1"/>
              </a:buClr>
              <a:buSzTx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Parsed Consumer and Business Report Data.</a:t>
            </a:r>
          </a:p>
          <a:p>
            <a:pPr marL="223838" indent="-223838" defTabSz="642938">
              <a:spcBef>
                <a:spcPts val="600"/>
              </a:spcBef>
              <a:buClr>
                <a:schemeClr val="bg1"/>
              </a:buClr>
              <a:buSzTx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Your LOS creates the ‘look and feel’ of the XML data.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0A63EC-CD7F-5CC1-5C56-1B9EDAE24E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122" y="726498"/>
            <a:ext cx="2896977" cy="3716118"/>
          </a:xfrm>
          <a:prstGeom prst="rect">
            <a:avLst/>
          </a:prstGeom>
          <a:ln w="6350">
            <a:solidFill>
              <a:srgbClr val="53707A"/>
            </a:solidFill>
          </a:ln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F43137F-BBDB-E70B-2550-BE7201B6D9B7}"/>
              </a:ext>
            </a:extLst>
          </p:cNvPr>
          <p:cNvCxnSpPr>
            <a:cxnSpLocks/>
          </p:cNvCxnSpPr>
          <p:nvPr/>
        </p:nvCxnSpPr>
        <p:spPr>
          <a:xfrm>
            <a:off x="5396364" y="1238540"/>
            <a:ext cx="428263" cy="0"/>
          </a:xfrm>
          <a:prstGeom prst="straightConnector1">
            <a:avLst/>
          </a:prstGeom>
          <a:ln w="38100">
            <a:tailEnd type="arrow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6294801-48A7-2240-34C4-A2DC9CE268C8}"/>
              </a:ext>
            </a:extLst>
          </p:cNvPr>
          <p:cNvCxnSpPr>
            <a:cxnSpLocks/>
          </p:cNvCxnSpPr>
          <p:nvPr/>
        </p:nvCxnSpPr>
        <p:spPr>
          <a:xfrm>
            <a:off x="5386673" y="3980577"/>
            <a:ext cx="428263" cy="0"/>
          </a:xfrm>
          <a:prstGeom prst="straightConnector1">
            <a:avLst/>
          </a:prstGeom>
          <a:ln w="38100">
            <a:headEnd type="arrow"/>
            <a:tailEnd type="non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0C19D9E6-DF4C-953F-E422-5F82F0B45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3150" y="3177630"/>
            <a:ext cx="3343523" cy="160589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6371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F8D657-8288-582C-FEC0-C6B56AAA84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19716" y="2036715"/>
            <a:ext cx="7081384" cy="1477328"/>
          </a:xfrm>
        </p:spPr>
        <p:txBody>
          <a:bodyPr/>
          <a:lstStyle/>
          <a:p>
            <a:r>
              <a:rPr lang="en-US" sz="4800" dirty="0"/>
              <a:t>The Predictive Power </a:t>
            </a:r>
            <a:br>
              <a:rPr lang="en-US" sz="4800" dirty="0"/>
            </a:br>
            <a:r>
              <a:rPr lang="en-US" sz="4800" dirty="0"/>
              <a:t>of SBSS 7.0</a:t>
            </a:r>
          </a:p>
        </p:txBody>
      </p:sp>
    </p:spTree>
    <p:extLst>
      <p:ext uri="{BB962C8B-B14F-4D97-AF65-F5344CB8AC3E}">
        <p14:creationId xmlns:p14="http://schemas.microsoft.com/office/powerpoint/2010/main" val="148459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rmLoc_AGB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5" y="828457"/>
            <a:ext cx="5619750" cy="399866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of predictive power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SBSS 7.0: Full applicant population</a:t>
            </a:r>
          </a:p>
        </p:txBody>
      </p:sp>
    </p:spTree>
    <p:extLst>
      <p:ext uri="{BB962C8B-B14F-4D97-AF65-F5344CB8AC3E}">
        <p14:creationId xmlns:p14="http://schemas.microsoft.com/office/powerpoint/2010/main" val="1453539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094B1AF-10A8-E4C7-5C99-21677466F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SBSS Odds to Score Ratio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0999B-4DEF-3F26-EB13-A55416FE7B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Term Loan/Line of Credit Models</a:t>
            </a:r>
          </a:p>
        </p:txBody>
      </p:sp>
      <p:pic>
        <p:nvPicPr>
          <p:cNvPr id="12" name="Content Placeholder 11" descr="Table&#10;&#10;Description automatically generated">
            <a:extLst>
              <a:ext uri="{FF2B5EF4-FFF2-40B4-BE49-F238E27FC236}">
                <a16:creationId xmlns:a16="http://schemas.microsoft.com/office/drawing/2014/main" id="{75971E7A-B369-E59B-A0DB-191959C27A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22109" y="912458"/>
            <a:ext cx="5099781" cy="4019550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82951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E8B60-CBDC-498B-8877-20E24FF32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SBSS 7 Metrics: Term Loan/Line of Credit Models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F802DF-03DF-4DAD-B2E2-87D26F882A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D&amp;B Bureau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A1BE3C72-E346-4EE9-BCDD-AE8AE46C4748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53488499"/>
              </p:ext>
            </p:extLst>
          </p:nvPr>
        </p:nvGraphicFramePr>
        <p:xfrm>
          <a:off x="342899" y="1079499"/>
          <a:ext cx="8458200" cy="3307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8549">
                  <a:extLst>
                    <a:ext uri="{9D8B030D-6E8A-4147-A177-3AD203B41FA5}">
                      <a16:colId xmlns:a16="http://schemas.microsoft.com/office/drawing/2014/main" val="2605236473"/>
                    </a:ext>
                  </a:extLst>
                </a:gridCol>
                <a:gridCol w="833377">
                  <a:extLst>
                    <a:ext uri="{9D8B030D-6E8A-4147-A177-3AD203B41FA5}">
                      <a16:colId xmlns:a16="http://schemas.microsoft.com/office/drawing/2014/main" val="3678741014"/>
                    </a:ext>
                  </a:extLst>
                </a:gridCol>
                <a:gridCol w="1261641">
                  <a:extLst>
                    <a:ext uri="{9D8B030D-6E8A-4147-A177-3AD203B41FA5}">
                      <a16:colId xmlns:a16="http://schemas.microsoft.com/office/drawing/2014/main" val="599942037"/>
                    </a:ext>
                  </a:extLst>
                </a:gridCol>
                <a:gridCol w="1076445">
                  <a:extLst>
                    <a:ext uri="{9D8B030D-6E8A-4147-A177-3AD203B41FA5}">
                      <a16:colId xmlns:a16="http://schemas.microsoft.com/office/drawing/2014/main" val="4133042555"/>
                    </a:ext>
                  </a:extLst>
                </a:gridCol>
                <a:gridCol w="988188">
                  <a:extLst>
                    <a:ext uri="{9D8B030D-6E8A-4147-A177-3AD203B41FA5}">
                      <a16:colId xmlns:a16="http://schemas.microsoft.com/office/drawing/2014/main" val="3917356341"/>
                    </a:ext>
                  </a:extLst>
                </a:gridCol>
              </a:tblGrid>
              <a:tr h="661461"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baseline="0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+mn-cs"/>
                        </a:rPr>
                        <a:t>SBSS 7.0 Term/LOC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baseline="0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+mn-cs"/>
                        </a:rPr>
                        <a:t>KS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baseline="0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+mn-cs"/>
                        </a:rPr>
                        <a:t>Divergence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baseline="0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+mn-cs"/>
                        </a:rPr>
                        <a:t>ROC Area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baseline="0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+mn-cs"/>
                        </a:rPr>
                        <a:t>Gini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9065936"/>
                  </a:ext>
                </a:extLst>
              </a:tr>
              <a:tr h="66146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Consumer Bureau Only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0.470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1.529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0.805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0.611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637748"/>
                  </a:ext>
                </a:extLst>
              </a:tr>
              <a:tr h="66146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Consumer Bureau + Application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0.473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1.609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0.808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0.617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81344"/>
                  </a:ext>
                </a:extLst>
              </a:tr>
              <a:tr h="66146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Consumer Bureau + Business Bureau + Application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0.478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1.627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0.811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0.621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802443"/>
                  </a:ext>
                </a:extLst>
              </a:tr>
              <a:tr h="66146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Consumer Bureau + Business Bureau + Application </a:t>
                      </a:r>
                      <a:b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</a:b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+ Financials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0.541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2.241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0.845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0.690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0388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68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 Under the Curve – Term/LOC – Experian Business Data</a:t>
            </a: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6030931"/>
              </p:ext>
            </p:extLst>
          </p:nvPr>
        </p:nvGraphicFramePr>
        <p:xfrm>
          <a:off x="533400" y="1247775"/>
          <a:ext cx="8077200" cy="2609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7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93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197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/>
                        </a:rPr>
                        <a:t>Term/Loc Models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/>
                        </a:rPr>
                        <a:t>ROC Area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9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Consumer only </a:t>
                      </a:r>
                      <a:endParaRPr lang="en-US" sz="16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0.805</a:t>
                      </a:r>
                      <a:endParaRPr lang="en-US" sz="16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19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Consumer + Application</a:t>
                      </a:r>
                      <a:endParaRPr lang="en-US" sz="16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0.808</a:t>
                      </a:r>
                      <a:endParaRPr lang="en-US" sz="16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19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Consumer + Experian Business</a:t>
                      </a:r>
                      <a:endParaRPr lang="en-US" sz="16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0.810</a:t>
                      </a:r>
                      <a:endParaRPr lang="en-US" sz="16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19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Consumer + Experian Business + Application</a:t>
                      </a:r>
                      <a:endParaRPr lang="en-US" sz="16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0.811</a:t>
                      </a:r>
                      <a:endParaRPr lang="en-US" sz="1600" dirty="0">
                        <a:effectLst/>
                        <a:latin typeface="+mn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517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SBSS 7.0 with and without Equifax/SBFE Performance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812670"/>
              </p:ext>
            </p:extLst>
          </p:nvPr>
        </p:nvGraphicFramePr>
        <p:xfrm>
          <a:off x="380999" y="797200"/>
          <a:ext cx="8420101" cy="3832724"/>
        </p:xfrm>
        <a:graphic>
          <a:graphicData uri="http://schemas.openxmlformats.org/drawingml/2006/table">
            <a:tbl>
              <a:tblPr/>
              <a:tblGrid>
                <a:gridCol w="1516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7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5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28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4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673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6942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Term Loan/LOC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Without EFX/SBFE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With EFX/SBFE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% EFX/SBFE Improvement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421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1 Component</a:t>
                      </a:r>
                    </a:p>
                  </a:txBody>
                  <a:tcPr marL="9071" marR="9071" marT="680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9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Consumer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 Bureau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Outfit" pitchFamily="2" charset="0"/>
                      </a:endParaRPr>
                    </a:p>
                  </a:txBody>
                  <a:tcPr marL="9071" marR="9071" marT="680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KS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0.47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0.49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94A5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3.43%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69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4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Outfit" pitchFamily="2" charset="0"/>
                          <a:ea typeface="+mn-ea"/>
                          <a:cs typeface="+mn-cs"/>
                        </a:rPr>
                        <a:t> Only</a:t>
                      </a:r>
                    </a:p>
                  </a:txBody>
                  <a:tcPr marL="9071" marR="9071" marT="680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Outfit" pitchFamily="2" charset="0"/>
                          <a:ea typeface="+mn-ea"/>
                          <a:cs typeface="+mn-cs"/>
                        </a:rPr>
                        <a:t>Divergence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Outfit" pitchFamily="2" charset="0"/>
                          <a:ea typeface="+mn-ea"/>
                          <a:cs typeface="+mn-cs"/>
                        </a:rPr>
                        <a:t>1.53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kern="1200" dirty="0">
                          <a:solidFill>
                            <a:schemeClr val="bg1"/>
                          </a:solidFill>
                          <a:latin typeface="Outfit" pitchFamily="2" charset="0"/>
                          <a:ea typeface="+mn-ea"/>
                          <a:cs typeface="+mn-cs"/>
                        </a:rPr>
                        <a:t>1.70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4A5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10.84%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9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94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Outfit" pitchFamily="2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071" marR="9071" marT="680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Outfit" pitchFamily="2" charset="0"/>
                          <a:ea typeface="+mn-ea"/>
                          <a:cs typeface="+mn-cs"/>
                        </a:rPr>
                        <a:t>ROC Area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Outfit" pitchFamily="2" charset="0"/>
                          <a:ea typeface="+mn-ea"/>
                          <a:cs typeface="+mn-cs"/>
                        </a:rPr>
                        <a:t>0.81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kern="1200" dirty="0">
                          <a:solidFill>
                            <a:schemeClr val="bg1"/>
                          </a:solidFill>
                          <a:latin typeface="Outfit" pitchFamily="2" charset="0"/>
                          <a:ea typeface="+mn-ea"/>
                          <a:cs typeface="+mn-cs"/>
                        </a:rPr>
                        <a:t>0.81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4A5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0.99%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9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94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 dirty="0">
                          <a:solidFill>
                            <a:schemeClr val="bg1"/>
                          </a:solidFill>
                          <a:latin typeface="Outfit" pitchFamily="2" charset="0"/>
                          <a:ea typeface="+mn-ea"/>
                          <a:cs typeface="+mn-cs"/>
                        </a:rPr>
                        <a:t>Financial</a:t>
                      </a:r>
                    </a:p>
                  </a:txBody>
                  <a:tcPr marL="9071" marR="9071" marT="680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69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 dirty="0">
                          <a:solidFill>
                            <a:schemeClr val="bg1"/>
                          </a:solidFill>
                          <a:latin typeface="Outfit" pitchFamily="2" charset="0"/>
                          <a:ea typeface="+mn-ea"/>
                          <a:cs typeface="+mn-cs"/>
                        </a:rPr>
                        <a:t>KS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69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kern="1200" dirty="0">
                          <a:solidFill>
                            <a:schemeClr val="bg1"/>
                          </a:solidFill>
                          <a:latin typeface="Outfit" pitchFamily="2" charset="0"/>
                          <a:ea typeface="+mn-ea"/>
                          <a:cs typeface="+mn-cs"/>
                        </a:rPr>
                        <a:t>0.13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69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kern="1200" dirty="0">
                          <a:solidFill>
                            <a:schemeClr val="bg1"/>
                          </a:solidFill>
                          <a:latin typeface="Outfit" pitchFamily="2" charset="0"/>
                          <a:ea typeface="+mn-ea"/>
                          <a:cs typeface="+mn-cs"/>
                        </a:rPr>
                        <a:t>0.33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94A5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148.73%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69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94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 dirty="0">
                          <a:solidFill>
                            <a:schemeClr val="bg1"/>
                          </a:solidFill>
                          <a:latin typeface="Outfit" pitchFamily="2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071" marR="9071" marT="680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9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kern="1200">
                          <a:solidFill>
                            <a:schemeClr val="bg1"/>
                          </a:solidFill>
                          <a:latin typeface="Outfit" pitchFamily="2" charset="0"/>
                          <a:ea typeface="+mn-ea"/>
                          <a:cs typeface="+mn-cs"/>
                        </a:rPr>
                        <a:t>Divergence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9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kern="1200" dirty="0">
                          <a:solidFill>
                            <a:schemeClr val="bg1"/>
                          </a:solidFill>
                          <a:latin typeface="Outfit" pitchFamily="2" charset="0"/>
                          <a:ea typeface="+mn-ea"/>
                          <a:cs typeface="+mn-cs"/>
                        </a:rPr>
                        <a:t>0.11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9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kern="1200" dirty="0">
                          <a:solidFill>
                            <a:schemeClr val="bg1"/>
                          </a:solidFill>
                          <a:latin typeface="Outfit" pitchFamily="2" charset="0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4A5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602.83%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9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94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 </a:t>
                      </a:r>
                    </a:p>
                  </a:txBody>
                  <a:tcPr marL="9071" marR="9071" marT="680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9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ROC Area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9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0.59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9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0.73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4A5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24.23%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9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94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App</a:t>
                      </a:r>
                    </a:p>
                  </a:txBody>
                  <a:tcPr marL="9071" marR="9071" marT="680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69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KS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69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0.17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69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0.32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94A5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86.31%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69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94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 </a:t>
                      </a:r>
                    </a:p>
                  </a:txBody>
                  <a:tcPr marL="9071" marR="9071" marT="680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9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Divergence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9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0.20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9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0.68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4A5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244.67%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9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94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 </a:t>
                      </a:r>
                    </a:p>
                  </a:txBody>
                  <a:tcPr marL="9071" marR="9071" marT="680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9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ROC Area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9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0.62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9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0.72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4A5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15.59%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9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9421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 Components</a:t>
                      </a:r>
                    </a:p>
                  </a:txBody>
                  <a:tcPr marL="9071" marR="9071" marT="680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3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Consumer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 +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App</a:t>
                      </a:r>
                    </a:p>
                  </a:txBody>
                  <a:tcPr marL="9071" marR="9071" marT="680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KS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0.47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0.49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A3A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3.15%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3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94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 </a:t>
                      </a:r>
                    </a:p>
                  </a:txBody>
                  <a:tcPr marL="9071" marR="9071" marT="680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Divergence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1.61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1.73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A3A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7.40%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3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94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 </a:t>
                      </a:r>
                    </a:p>
                  </a:txBody>
                  <a:tcPr marL="9071" marR="9071" marT="680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ROC Area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0.81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0.82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3A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0.99%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3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94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Consumer + Fin</a:t>
                      </a:r>
                    </a:p>
                  </a:txBody>
                  <a:tcPr marL="9071" marR="9071" marT="680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KS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0.51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0.53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A3A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2.77%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3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94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 </a:t>
                      </a:r>
                    </a:p>
                  </a:txBody>
                  <a:tcPr marL="9071" marR="9071" marT="680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Divergence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1.94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2.08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A3A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7.54%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3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94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 </a:t>
                      </a:r>
                    </a:p>
                  </a:txBody>
                  <a:tcPr marL="9071" marR="9071" marT="680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ROC Area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0.83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1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0.84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3A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0.97%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3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94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App + Fin</a:t>
                      </a:r>
                    </a:p>
                  </a:txBody>
                  <a:tcPr marL="9071" marR="9071" marT="680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3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KS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3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0.22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3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0.36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A3A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65.83%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3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94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 </a:t>
                      </a:r>
                    </a:p>
                  </a:txBody>
                  <a:tcPr marL="9071" marR="9071" marT="680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3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Divergence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3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0.31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3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0.88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A3A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183.55%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3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94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 </a:t>
                      </a:r>
                    </a:p>
                  </a:txBody>
                  <a:tcPr marL="9071" marR="9071" marT="680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3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ROC Area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3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0.65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3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0.75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3A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14.44%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3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942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 Components</a:t>
                      </a:r>
                    </a:p>
                  </a:txBody>
                  <a:tcPr marL="9071" marR="9071" marT="680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6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Cons + App + Fin</a:t>
                      </a:r>
                    </a:p>
                  </a:txBody>
                  <a:tcPr marL="9071" marR="9071" marT="680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6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KS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6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0.52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6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0.53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A99A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2.54%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6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94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 </a:t>
                      </a:r>
                    </a:p>
                  </a:txBody>
                  <a:tcPr marL="9071" marR="9071" marT="680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6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Divergence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6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1.98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6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2.13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A99A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7.16%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6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94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 </a:t>
                      </a:r>
                    </a:p>
                  </a:txBody>
                  <a:tcPr marL="9071" marR="9071" marT="680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6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ROC Area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6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0.83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6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Outfit" pitchFamily="2" charset="0"/>
                        </a:rPr>
                        <a:t>0.84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99A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Outfit" pitchFamily="2" charset="0"/>
                        </a:rPr>
                        <a:t>0.84%</a:t>
                      </a:r>
                    </a:p>
                  </a:txBody>
                  <a:tcPr marL="9071" marR="9071" marT="680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6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907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03AE159-0B4E-7FC0-8B04-C140A62A61FB}"/>
              </a:ext>
            </a:extLst>
          </p:cNvPr>
          <p:cNvSpPr/>
          <p:nvPr/>
        </p:nvSpPr>
        <p:spPr>
          <a:xfrm>
            <a:off x="320038" y="697229"/>
            <a:ext cx="8499497" cy="4074957"/>
          </a:xfrm>
          <a:prstGeom prst="rect">
            <a:avLst/>
          </a:prstGeom>
          <a:solidFill>
            <a:srgbClr val="F9F9F9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dirty="0">
              <a:solidFill>
                <a:schemeClr val="bg1"/>
              </a:solidFill>
              <a:ea typeface="Roboto Regular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8852F9-71C4-121F-85B1-EE617A0B94CD}"/>
              </a:ext>
            </a:extLst>
          </p:cNvPr>
          <p:cNvSpPr/>
          <p:nvPr/>
        </p:nvSpPr>
        <p:spPr>
          <a:xfrm>
            <a:off x="4328932" y="742950"/>
            <a:ext cx="4472168" cy="4029236"/>
          </a:xfrm>
          <a:prstGeom prst="rect">
            <a:avLst/>
          </a:prstGeom>
          <a:solidFill>
            <a:schemeClr val="tx1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>
              <a:solidFill>
                <a:schemeClr val="bg1"/>
              </a:solidFill>
              <a:ea typeface="Roboto Regular" pitchFamily="2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A3CA490-FA76-42FC-CB09-81C06B0A1CE1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71396" y="1279559"/>
            <a:ext cx="3304550" cy="1015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1800" b="1" i="0" kern="1200" dirty="0" smtClean="0">
                <a:solidFill>
                  <a:srgbClr val="0A6DE6"/>
                </a:solidFill>
                <a:latin typeface="Outfit SemiBold" pitchFamily="2" charset="0"/>
                <a:ea typeface="Sharp Sans Semibold" pitchFamily="2" charset="77"/>
                <a:cs typeface="Sharp Sans Semibold" pitchFamily="2" charset="77"/>
              </a:defRPr>
            </a:lvl1pPr>
            <a:lvl2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ea typeface="Sharp Sans Semibold" pitchFamily="2" charset="77"/>
                <a:cs typeface="Sharp Sans Semibold" pitchFamily="2" charset="0"/>
              </a:defRPr>
            </a:lvl2pPr>
            <a:lvl3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ea typeface="Sharp Sans Semibold" pitchFamily="2" charset="77"/>
                <a:cs typeface="Sharp Sans Semibold" pitchFamily="2" charset="0"/>
              </a:defRPr>
            </a:lvl3pPr>
            <a:lvl4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ea typeface="Sharp Sans Semibold" pitchFamily="2" charset="77"/>
                <a:cs typeface="Sharp Sans Semibold" pitchFamily="2" charset="0"/>
              </a:defRPr>
            </a:lvl4pPr>
            <a:lvl5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ea typeface="Sharp Sans Semibold" pitchFamily="2" charset="77"/>
                <a:cs typeface="Sharp Sans Semibold" pitchFamily="2" charset="0"/>
              </a:defRPr>
            </a:lvl5pPr>
            <a:lvl6pPr marL="457200"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cs typeface="Sharp Sans Semibold" pitchFamily="2" charset="0"/>
              </a:defRPr>
            </a:lvl6pPr>
            <a:lvl7pPr marL="914400"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cs typeface="Sharp Sans Semibold" pitchFamily="2" charset="0"/>
              </a:defRPr>
            </a:lvl7pPr>
            <a:lvl8pPr marL="1371600"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cs typeface="Sharp Sans Semibold" pitchFamily="2" charset="0"/>
              </a:defRPr>
            </a:lvl8pPr>
            <a:lvl9pPr marL="1828800"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cs typeface="Sharp Sans Semibold" pitchFamily="2" charset="0"/>
              </a:defRPr>
            </a:lvl9pPr>
          </a:lstStyle>
          <a:p>
            <a:r>
              <a:rPr lang="en-CA" altLang="en-US" sz="2800" b="0" dirty="0">
                <a:solidFill>
                  <a:schemeClr val="tx1"/>
                </a:solidFill>
                <a:latin typeface="Outfit" pitchFamily="2" charset="0"/>
              </a:rPr>
              <a:t>Dispersion by credit request amount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D762FEF4-1D90-9A3C-D940-0873F7298AD2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71396" y="2294987"/>
            <a:ext cx="2229677" cy="2151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1800" b="1" i="0" kern="1200" dirty="0" smtClean="0">
                <a:solidFill>
                  <a:srgbClr val="0A6DE6"/>
                </a:solidFill>
                <a:latin typeface="Outfit SemiBold" pitchFamily="2" charset="0"/>
                <a:ea typeface="Sharp Sans Semibold" pitchFamily="2" charset="77"/>
                <a:cs typeface="Sharp Sans Semibold" pitchFamily="2" charset="77"/>
              </a:defRPr>
            </a:lvl1pPr>
            <a:lvl2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ea typeface="Sharp Sans Semibold" pitchFamily="2" charset="77"/>
                <a:cs typeface="Sharp Sans Semibold" pitchFamily="2" charset="0"/>
              </a:defRPr>
            </a:lvl2pPr>
            <a:lvl3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ea typeface="Sharp Sans Semibold" pitchFamily="2" charset="77"/>
                <a:cs typeface="Sharp Sans Semibold" pitchFamily="2" charset="0"/>
              </a:defRPr>
            </a:lvl3pPr>
            <a:lvl4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ea typeface="Sharp Sans Semibold" pitchFamily="2" charset="77"/>
                <a:cs typeface="Sharp Sans Semibold" pitchFamily="2" charset="0"/>
              </a:defRPr>
            </a:lvl4pPr>
            <a:lvl5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ea typeface="Sharp Sans Semibold" pitchFamily="2" charset="77"/>
                <a:cs typeface="Sharp Sans Semibold" pitchFamily="2" charset="0"/>
              </a:defRPr>
            </a:lvl5pPr>
            <a:lvl6pPr marL="457200"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cs typeface="Sharp Sans Semibold" pitchFamily="2" charset="0"/>
              </a:defRPr>
            </a:lvl6pPr>
            <a:lvl7pPr marL="914400"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cs typeface="Sharp Sans Semibold" pitchFamily="2" charset="0"/>
              </a:defRPr>
            </a:lvl7pPr>
            <a:lvl8pPr marL="1371600"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cs typeface="Sharp Sans Semibold" pitchFamily="2" charset="0"/>
              </a:defRPr>
            </a:lvl8pPr>
            <a:lvl9pPr marL="1828800"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cs typeface="Sharp Sans Semibold" pitchFamily="2" charset="0"/>
              </a:defRPr>
            </a:lvl9pPr>
          </a:lstStyle>
          <a:p>
            <a:r>
              <a:rPr lang="en-CA" altLang="en-US" sz="1400" b="0" dirty="0">
                <a:solidFill>
                  <a:srgbClr val="53707A"/>
                </a:solidFill>
                <a:latin typeface="Outfit" pitchFamily="2" charset="0"/>
              </a:rPr>
              <a:t>Term loan and line of credit (amount in thousands)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3E61C0F-0D3A-72A7-E13D-702A9C74AC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Term Loan Development Sample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75BAE64-8338-58A9-C894-DEC314EA7B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0924345"/>
              </p:ext>
            </p:extLst>
          </p:nvPr>
        </p:nvGraphicFramePr>
        <p:xfrm>
          <a:off x="3541847" y="1200949"/>
          <a:ext cx="6123008" cy="3295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3750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58D3E-E52A-62B8-FBAE-06E79EF3F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FED56-F2BD-1BC8-583C-B20E79A1FA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LiquidCredit </a:t>
            </a:r>
            <a:r>
              <a:rPr lang="en-US"/>
              <a:t>SBSS Pricing</a:t>
            </a:r>
          </a:p>
        </p:txBody>
      </p:sp>
    </p:spTree>
    <p:extLst>
      <p:ext uri="{BB962C8B-B14F-4D97-AF65-F5344CB8AC3E}">
        <p14:creationId xmlns:p14="http://schemas.microsoft.com/office/powerpoint/2010/main" val="33402150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1AEBC-F95A-4C59-AE90-F9FCFA4D7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SBSS Pricing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DF80C-E94B-4952-9CE7-134B99001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048" y="673500"/>
            <a:ext cx="8385048" cy="184666"/>
          </a:xfrm>
        </p:spPr>
        <p:txBody>
          <a:bodyPr/>
          <a:lstStyle/>
          <a:p>
            <a:r>
              <a:rPr lang="en-US" sz="1200" dirty="0"/>
              <a:t>Tiered Pricing: The more you use, the cheaper they get: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4046BA8-858C-4826-9E81-C3F2E1887B06}"/>
              </a:ext>
            </a:extLst>
          </p:cNvPr>
          <p:cNvGraphicFramePr>
            <a:graphicFrameLocks noGrp="1"/>
          </p:cNvGraphicFramePr>
          <p:nvPr/>
        </p:nvGraphicFramePr>
        <p:xfrm>
          <a:off x="1066800" y="948033"/>
          <a:ext cx="7010400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912">
                  <a:extLst>
                    <a:ext uri="{9D8B030D-6E8A-4147-A177-3AD203B41FA5}">
                      <a16:colId xmlns:a16="http://schemas.microsoft.com/office/drawing/2014/main" val="8636121"/>
                    </a:ext>
                  </a:extLst>
                </a:gridCol>
                <a:gridCol w="3178048">
                  <a:extLst>
                    <a:ext uri="{9D8B030D-6E8A-4147-A177-3AD203B41FA5}">
                      <a16:colId xmlns:a16="http://schemas.microsoft.com/office/drawing/2014/main" val="1920352796"/>
                    </a:ext>
                  </a:extLst>
                </a:gridCol>
                <a:gridCol w="1869440">
                  <a:extLst>
                    <a:ext uri="{9D8B030D-6E8A-4147-A177-3AD203B41FA5}">
                      <a16:colId xmlns:a16="http://schemas.microsoft.com/office/drawing/2014/main" val="2434926763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latin typeface="+mj-lt"/>
                        </a:rPr>
                        <a:t>Tier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latin typeface="+mj-lt"/>
                        </a:rPr>
                        <a:t>Monthly Application Volume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latin typeface="+mj-lt"/>
                        </a:rPr>
                        <a:t>Rate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308246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0 to 85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$21.60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9952665"/>
                  </a:ext>
                </a:extLst>
              </a:tr>
              <a:tr h="214475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86 to 340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$14.86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92669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341 to 850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$11.00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242144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851 to 3,400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$5.50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95395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3,401 to 6,500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$2.00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592451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6,501 to 25,000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$1.10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92972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25,001 to unlimited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$0.65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181240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100FBAD-E915-FC79-BAD3-A94627DC7038}"/>
              </a:ext>
            </a:extLst>
          </p:cNvPr>
          <p:cNvSpPr txBox="1"/>
          <p:nvPr/>
        </p:nvSpPr>
        <p:spPr>
          <a:xfrm>
            <a:off x="260430" y="2895255"/>
            <a:ext cx="8540669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8" marR="0" lvl="0" indent="-173038" algn="l" defTabSz="4572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323F"/>
                </a:solidFill>
                <a:effectLst/>
                <a:uLnTx/>
                <a:uFillTx/>
                <a:latin typeface="Outfit Light" pitchFamily="2" charset="0"/>
                <a:ea typeface="Roboto Light" pitchFamily="2" charset="0"/>
                <a:cs typeface="Sharp Sans" pitchFamily="2" charset="77"/>
              </a:rPr>
              <a:t>First Year Costs</a:t>
            </a:r>
          </a:p>
          <a:p>
            <a:pPr marL="515938" marR="0" lvl="1" indent="-228600" algn="l" defTabSz="4572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323F"/>
                </a:solidFill>
                <a:effectLst/>
                <a:uLnTx/>
                <a:uFillTx/>
                <a:latin typeface="Outfit Light" pitchFamily="2" charset="0"/>
                <a:ea typeface="Roboto Light" pitchFamily="2" charset="0"/>
                <a:cs typeface="Sharp Sans" pitchFamily="2" charset="77"/>
              </a:rPr>
              <a:t>Fixed Cost: $15,000 Implementation Fee</a:t>
            </a:r>
          </a:p>
          <a:p>
            <a:pPr marL="515938" marR="0" lvl="1" indent="-228600" algn="l" defTabSz="4572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solidFill>
                  <a:srgbClr val="1F323F"/>
                </a:solidFill>
                <a:latin typeface="Outfit Light" pitchFamily="2" charset="0"/>
                <a:ea typeface="Roboto Light" pitchFamily="2" charset="0"/>
                <a:cs typeface="Sharp Sans" pitchFamily="2" charset="77"/>
              </a:rPr>
              <a:t>Buy through the tiers – App count starts over at 0 every month – Use 100 apps, then 85 are $21.60 and 15 are $14.86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323F"/>
              </a:solidFill>
              <a:effectLst/>
              <a:uLnTx/>
              <a:uFillTx/>
              <a:latin typeface="Outfit Light" pitchFamily="2" charset="0"/>
              <a:ea typeface="Roboto Light" pitchFamily="2" charset="0"/>
              <a:cs typeface="Sharp Sans" pitchFamily="2" charset="77"/>
            </a:endParaRPr>
          </a:p>
          <a:p>
            <a:pPr marL="515938" marR="0" lvl="1" indent="-228600" algn="l" defTabSz="4572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323F"/>
                </a:solidFill>
                <a:effectLst/>
                <a:uLnTx/>
                <a:uFillTx/>
                <a:latin typeface="Outfit Light" pitchFamily="2" charset="0"/>
                <a:ea typeface="Roboto Light" pitchFamily="2" charset="0"/>
                <a:cs typeface="Sharp Sans" pitchFamily="2" charset="77"/>
              </a:rPr>
              <a:t>Minimums: Established during the contract phase and should be about 75% of your actual monthly volume</a:t>
            </a:r>
          </a:p>
          <a:p>
            <a:pPr marL="746125" marR="0" lvl="2" indent="-117475" algn="l" defTabSz="4572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323F"/>
                </a:solidFill>
                <a:effectLst/>
                <a:uLnTx/>
                <a:uFillTx/>
                <a:latin typeface="Outfit Light" pitchFamily="2" charset="0"/>
                <a:ea typeface="Roboto Light" pitchFamily="2" charset="0"/>
                <a:cs typeface="Sharp Sans" pitchFamily="2" charset="77"/>
              </a:rPr>
              <a:t>Monthly minimums are paid annually up front (50 * $21.60 = $1,080, 12 * $1,080 = $12,960)</a:t>
            </a:r>
          </a:p>
          <a:p>
            <a:pPr marL="173038" marR="0" lvl="0" indent="-173038" algn="l" defTabSz="4572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323F"/>
                </a:solidFill>
                <a:effectLst/>
                <a:uLnTx/>
                <a:uFillTx/>
                <a:latin typeface="Outfit Light" pitchFamily="2" charset="0"/>
                <a:ea typeface="Roboto Light" pitchFamily="2" charset="0"/>
                <a:cs typeface="Sharp Sans" pitchFamily="2" charset="77"/>
              </a:rPr>
              <a:t>Monthly overages are charged in arrears. If Mins are 50, and 100 are transacted the overage is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F323F"/>
                </a:solidFill>
                <a:effectLst/>
                <a:uLnTx/>
                <a:uFillTx/>
                <a:latin typeface="Outfit Light" pitchFamily="2" charset="0"/>
                <a:ea typeface="Roboto Light" pitchFamily="2" charset="0"/>
                <a:cs typeface="Sharp Sans" pitchFamily="2" charset="77"/>
              </a:rPr>
              <a:t>billed monthly: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323F"/>
              </a:solidFill>
              <a:effectLst/>
              <a:uLnTx/>
              <a:uFillTx/>
              <a:latin typeface="Outfit Light" pitchFamily="2" charset="0"/>
              <a:ea typeface="Roboto Light" pitchFamily="2" charset="0"/>
              <a:cs typeface="Sharp Sans" pitchFamily="2" charset="77"/>
            </a:endParaRPr>
          </a:p>
          <a:p>
            <a:pPr marL="515938" marR="0" lvl="1" indent="-228600" algn="l" defTabSz="4572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323F"/>
                </a:solidFill>
                <a:effectLst/>
                <a:uLnTx/>
                <a:uFillTx/>
                <a:latin typeface="Outfit Light" pitchFamily="2" charset="0"/>
                <a:ea typeface="Roboto Light" pitchFamily="2" charset="0"/>
                <a:cs typeface="Sharp Sans" pitchFamily="2" charset="77"/>
              </a:rPr>
              <a:t>50 are pre-paid, 35 are billed at Tier 1 rate, $21.60, ($756) and 15 at Tier 2 rate, $14.86, ($222.90) totaling $978.90</a:t>
            </a:r>
          </a:p>
          <a:p>
            <a:pPr marL="173038" marR="0" lvl="0" indent="-173038" algn="l" defTabSz="4572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323F"/>
                </a:solidFill>
                <a:effectLst/>
                <a:uLnTx/>
                <a:uFillTx/>
                <a:latin typeface="Outfit Light" pitchFamily="2" charset="0"/>
                <a:ea typeface="Roboto Light" pitchFamily="2" charset="0"/>
                <a:cs typeface="Sharp Sans" pitchFamily="2" charset="77"/>
              </a:rPr>
              <a:t>CPI is applied after year one</a:t>
            </a:r>
          </a:p>
        </p:txBody>
      </p:sp>
    </p:spTree>
    <p:extLst>
      <p:ext uri="{BB962C8B-B14F-4D97-AF65-F5344CB8AC3E}">
        <p14:creationId xmlns:p14="http://schemas.microsoft.com/office/powerpoint/2010/main" val="203277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34BE7DC-28FA-0707-34A0-2BCFEDD1F1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Let’s get started!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FE778C-4145-9BDC-64FA-4843FBB8C6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Radically accelerate critical business outcomes</a:t>
            </a:r>
          </a:p>
        </p:txBody>
      </p:sp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CE0D6C81-B4DA-F13B-57F8-622A8D0C9E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100000" contrast="100000"/>
          </a:blip>
          <a:srcRect r="81734"/>
          <a:stretch/>
        </p:blipFill>
        <p:spPr>
          <a:xfrm>
            <a:off x="4097577" y="3861230"/>
            <a:ext cx="131523" cy="198010"/>
          </a:xfrm>
          <a:prstGeom prst="rect">
            <a:avLst/>
          </a:prstGeom>
        </p:spPr>
      </p:pic>
      <p:pic>
        <p:nvPicPr>
          <p:cNvPr id="5" name="Picture 4">
            <a:hlinkClick r:id="rId4"/>
            <a:extLst>
              <a:ext uri="{FF2B5EF4-FFF2-40B4-BE49-F238E27FC236}">
                <a16:creationId xmlns:a16="http://schemas.microsoft.com/office/drawing/2014/main" id="{0F9BFCCE-54F2-13B6-9ACA-32940E9DEF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100000" contrast="100000"/>
          </a:blip>
          <a:srcRect l="28849" r="37639"/>
          <a:stretch/>
        </p:blipFill>
        <p:spPr>
          <a:xfrm>
            <a:off x="4305300" y="3861230"/>
            <a:ext cx="241300" cy="198010"/>
          </a:xfrm>
          <a:prstGeom prst="rect">
            <a:avLst/>
          </a:prstGeom>
        </p:spPr>
      </p:pic>
      <p:pic>
        <p:nvPicPr>
          <p:cNvPr id="6" name="Picture 5">
            <a:hlinkClick r:id="rId5"/>
            <a:extLst>
              <a:ext uri="{FF2B5EF4-FFF2-40B4-BE49-F238E27FC236}">
                <a16:creationId xmlns:a16="http://schemas.microsoft.com/office/drawing/2014/main" id="{6C626541-9621-0A64-1E43-A1CFDF8B35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100000" contrast="100000"/>
          </a:blip>
          <a:srcRect l="65889"/>
          <a:stretch/>
        </p:blipFill>
        <p:spPr>
          <a:xfrm>
            <a:off x="4572000" y="3861230"/>
            <a:ext cx="245612" cy="19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7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F8D657-8288-582C-FEC0-C6B56AAA84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19716" y="2036715"/>
            <a:ext cx="7081384" cy="738664"/>
          </a:xfrm>
        </p:spPr>
        <p:txBody>
          <a:bodyPr/>
          <a:lstStyle/>
          <a:p>
            <a:r>
              <a:rPr lang="en-US" sz="4800" dirty="0"/>
              <a:t>Index: SBSS Performance</a:t>
            </a:r>
          </a:p>
        </p:txBody>
      </p:sp>
    </p:spTree>
    <p:extLst>
      <p:ext uri="{BB962C8B-B14F-4D97-AF65-F5344CB8AC3E}">
        <p14:creationId xmlns:p14="http://schemas.microsoft.com/office/powerpoint/2010/main" val="232644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03AE159-0B4E-7FC0-8B04-C140A62A61FB}"/>
              </a:ext>
            </a:extLst>
          </p:cNvPr>
          <p:cNvSpPr/>
          <p:nvPr/>
        </p:nvSpPr>
        <p:spPr>
          <a:xfrm>
            <a:off x="320038" y="697229"/>
            <a:ext cx="8499497" cy="4074957"/>
          </a:xfrm>
          <a:prstGeom prst="rect">
            <a:avLst/>
          </a:prstGeom>
          <a:solidFill>
            <a:srgbClr val="F9F9F9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 dirty="0">
              <a:solidFill>
                <a:schemeClr val="bg1"/>
              </a:solidFill>
              <a:ea typeface="Roboto Regular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8852F9-71C4-121F-85B1-EE617A0B94CD}"/>
              </a:ext>
            </a:extLst>
          </p:cNvPr>
          <p:cNvSpPr/>
          <p:nvPr/>
        </p:nvSpPr>
        <p:spPr>
          <a:xfrm>
            <a:off x="4328932" y="742950"/>
            <a:ext cx="4472168" cy="4029236"/>
          </a:xfrm>
          <a:prstGeom prst="rect">
            <a:avLst/>
          </a:prstGeom>
          <a:solidFill>
            <a:schemeClr val="tx1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>
              <a:solidFill>
                <a:schemeClr val="bg1"/>
              </a:solidFill>
              <a:ea typeface="Roboto Regular" pitchFamily="2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A3CA490-FA76-42FC-CB09-81C06B0A1CE1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71396" y="1279559"/>
            <a:ext cx="3304550" cy="1015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1800" b="1" i="0" kern="1200" dirty="0" smtClean="0">
                <a:solidFill>
                  <a:srgbClr val="0A6DE6"/>
                </a:solidFill>
                <a:latin typeface="Outfit SemiBold" pitchFamily="2" charset="0"/>
                <a:ea typeface="Sharp Sans Semibold" pitchFamily="2" charset="77"/>
                <a:cs typeface="Sharp Sans Semibold" pitchFamily="2" charset="77"/>
              </a:defRPr>
            </a:lvl1pPr>
            <a:lvl2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ea typeface="Sharp Sans Semibold" pitchFamily="2" charset="77"/>
                <a:cs typeface="Sharp Sans Semibold" pitchFamily="2" charset="0"/>
              </a:defRPr>
            </a:lvl2pPr>
            <a:lvl3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ea typeface="Sharp Sans Semibold" pitchFamily="2" charset="77"/>
                <a:cs typeface="Sharp Sans Semibold" pitchFamily="2" charset="0"/>
              </a:defRPr>
            </a:lvl3pPr>
            <a:lvl4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ea typeface="Sharp Sans Semibold" pitchFamily="2" charset="77"/>
                <a:cs typeface="Sharp Sans Semibold" pitchFamily="2" charset="0"/>
              </a:defRPr>
            </a:lvl4pPr>
            <a:lvl5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ea typeface="Sharp Sans Semibold" pitchFamily="2" charset="77"/>
                <a:cs typeface="Sharp Sans Semibold" pitchFamily="2" charset="0"/>
              </a:defRPr>
            </a:lvl5pPr>
            <a:lvl6pPr marL="457200"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cs typeface="Sharp Sans Semibold" pitchFamily="2" charset="0"/>
              </a:defRPr>
            </a:lvl6pPr>
            <a:lvl7pPr marL="914400"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cs typeface="Sharp Sans Semibold" pitchFamily="2" charset="0"/>
              </a:defRPr>
            </a:lvl7pPr>
            <a:lvl8pPr marL="1371600"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cs typeface="Sharp Sans Semibold" pitchFamily="2" charset="0"/>
              </a:defRPr>
            </a:lvl8pPr>
            <a:lvl9pPr marL="1828800"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cs typeface="Sharp Sans Semibold" pitchFamily="2" charset="0"/>
              </a:defRPr>
            </a:lvl9pPr>
          </a:lstStyle>
          <a:p>
            <a:r>
              <a:rPr lang="en-CA" altLang="en-US" sz="2800" b="0" dirty="0">
                <a:solidFill>
                  <a:schemeClr val="tx1"/>
                </a:solidFill>
                <a:latin typeface="Outfit" pitchFamily="2" charset="0"/>
              </a:rPr>
              <a:t>Dispersion by credit request amount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D762FEF4-1D90-9A3C-D940-0873F7298AD2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71396" y="2294987"/>
            <a:ext cx="1927951" cy="2151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1800" b="1" i="0" kern="1200" dirty="0" smtClean="0">
                <a:solidFill>
                  <a:srgbClr val="0A6DE6"/>
                </a:solidFill>
                <a:latin typeface="Outfit SemiBold" pitchFamily="2" charset="0"/>
                <a:ea typeface="Sharp Sans Semibold" pitchFamily="2" charset="77"/>
                <a:cs typeface="Sharp Sans Semibold" pitchFamily="2" charset="77"/>
              </a:defRPr>
            </a:lvl1pPr>
            <a:lvl2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ea typeface="Sharp Sans Semibold" pitchFamily="2" charset="77"/>
                <a:cs typeface="Sharp Sans Semibold" pitchFamily="2" charset="0"/>
              </a:defRPr>
            </a:lvl2pPr>
            <a:lvl3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ea typeface="Sharp Sans Semibold" pitchFamily="2" charset="77"/>
                <a:cs typeface="Sharp Sans Semibold" pitchFamily="2" charset="0"/>
              </a:defRPr>
            </a:lvl3pPr>
            <a:lvl4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ea typeface="Sharp Sans Semibold" pitchFamily="2" charset="77"/>
                <a:cs typeface="Sharp Sans Semibold" pitchFamily="2" charset="0"/>
              </a:defRPr>
            </a:lvl4pPr>
            <a:lvl5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ea typeface="Sharp Sans Semibold" pitchFamily="2" charset="77"/>
                <a:cs typeface="Sharp Sans Semibold" pitchFamily="2" charset="0"/>
              </a:defRPr>
            </a:lvl5pPr>
            <a:lvl6pPr marL="457200"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cs typeface="Sharp Sans Semibold" pitchFamily="2" charset="0"/>
              </a:defRPr>
            </a:lvl6pPr>
            <a:lvl7pPr marL="914400"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cs typeface="Sharp Sans Semibold" pitchFamily="2" charset="0"/>
              </a:defRPr>
            </a:lvl7pPr>
            <a:lvl8pPr marL="1371600"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cs typeface="Sharp Sans Semibold" pitchFamily="2" charset="0"/>
              </a:defRPr>
            </a:lvl8pPr>
            <a:lvl9pPr marL="1828800"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2680FF"/>
                </a:solidFill>
                <a:latin typeface="Sharp Sans Semibold" pitchFamily="2" charset="0"/>
                <a:cs typeface="Sharp Sans Semibold" pitchFamily="2" charset="0"/>
              </a:defRPr>
            </a:lvl9pPr>
          </a:lstStyle>
          <a:p>
            <a:pPr marL="0" indent="0">
              <a:buNone/>
            </a:pPr>
            <a:r>
              <a:rPr lang="en-US" sz="1400" b="0" dirty="0">
                <a:solidFill>
                  <a:schemeClr val="tx1"/>
                </a:solidFill>
                <a:latin typeface="Outfit" pitchFamily="2" charset="0"/>
              </a:rPr>
              <a:t>Leasing </a:t>
            </a:r>
            <a:br>
              <a:rPr lang="en-US" sz="1400" b="0" dirty="0">
                <a:solidFill>
                  <a:schemeClr val="tx1"/>
                </a:solidFill>
                <a:latin typeface="Outfit" pitchFamily="2" charset="0"/>
              </a:rPr>
            </a:br>
            <a:r>
              <a:rPr lang="en-US" sz="1400" b="0" dirty="0">
                <a:solidFill>
                  <a:schemeClr val="tx1"/>
                </a:solidFill>
                <a:latin typeface="Outfit" pitchFamily="2" charset="0"/>
              </a:rPr>
              <a:t>(amount in thousands)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3E61C0F-0D3A-72A7-E13D-702A9C74AC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Leasing Development Sample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2771432-4CEE-A9CA-2B64-40CABBE71C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2884134"/>
              </p:ext>
            </p:extLst>
          </p:nvPr>
        </p:nvGraphicFramePr>
        <p:xfrm>
          <a:off x="3981693" y="1172660"/>
          <a:ext cx="5243330" cy="3227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170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C9AF1-3B9A-4B99-BB71-129A722FE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Data effects on large transactions for Term/LOC models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8ACCA9E-F5FF-43EF-82EE-4F4A954705A7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19004365"/>
              </p:ext>
            </p:extLst>
          </p:nvPr>
        </p:nvGraphicFramePr>
        <p:xfrm>
          <a:off x="3264062" y="1084042"/>
          <a:ext cx="5537040" cy="2975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5680">
                  <a:extLst>
                    <a:ext uri="{9D8B030D-6E8A-4147-A177-3AD203B41FA5}">
                      <a16:colId xmlns:a16="http://schemas.microsoft.com/office/drawing/2014/main" val="673239846"/>
                    </a:ext>
                  </a:extLst>
                </a:gridCol>
                <a:gridCol w="1845680">
                  <a:extLst>
                    <a:ext uri="{9D8B030D-6E8A-4147-A177-3AD203B41FA5}">
                      <a16:colId xmlns:a16="http://schemas.microsoft.com/office/drawing/2014/main" val="2915554821"/>
                    </a:ext>
                  </a:extLst>
                </a:gridCol>
                <a:gridCol w="1845680">
                  <a:extLst>
                    <a:ext uri="{9D8B030D-6E8A-4147-A177-3AD203B41FA5}">
                      <a16:colId xmlns:a16="http://schemas.microsoft.com/office/drawing/2014/main" val="591733796"/>
                    </a:ext>
                  </a:extLst>
                </a:gridCol>
              </a:tblGrid>
              <a:tr h="743854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+mj-lt"/>
                        </a:rPr>
                        <a:t>SBSS 7 Metrics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+mj-lt"/>
                        </a:rPr>
                        <a:t>Divergence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+mj-lt"/>
                        </a:rPr>
                        <a:t>K-S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679256"/>
                  </a:ext>
                </a:extLst>
              </a:tr>
              <a:tr h="74385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50K-&lt;100K</a:t>
                      </a:r>
                    </a:p>
                  </a:txBody>
                  <a:tcPr marL="9525" marR="9525" marT="714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1.392</a:t>
                      </a:r>
                    </a:p>
                  </a:txBody>
                  <a:tcPr marL="9525" marR="9525" marT="714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45.37</a:t>
                      </a:r>
                    </a:p>
                  </a:txBody>
                  <a:tcPr marL="9525" marR="9525" marT="714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261506"/>
                  </a:ext>
                </a:extLst>
              </a:tr>
              <a:tr h="74385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100K-200K</a:t>
                      </a:r>
                    </a:p>
                  </a:txBody>
                  <a:tcPr marL="9525" marR="9525" marT="714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1.628</a:t>
                      </a:r>
                    </a:p>
                  </a:txBody>
                  <a:tcPr marL="9525" marR="9525" marT="714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47.78</a:t>
                      </a:r>
                    </a:p>
                  </a:txBody>
                  <a:tcPr marL="9525" marR="9525" marT="714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852675"/>
                  </a:ext>
                </a:extLst>
              </a:tr>
              <a:tr h="74385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200K-750K</a:t>
                      </a:r>
                    </a:p>
                  </a:txBody>
                  <a:tcPr marL="9525" marR="9525" marT="714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1.128</a:t>
                      </a:r>
                    </a:p>
                  </a:txBody>
                  <a:tcPr marL="9525" marR="9525" marT="714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41.95</a:t>
                      </a:r>
                    </a:p>
                  </a:txBody>
                  <a:tcPr marL="9525" marR="9525" marT="714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017382"/>
                  </a:ext>
                </a:extLst>
              </a:tr>
            </a:tbl>
          </a:graphicData>
        </a:graphic>
      </p:graphicFrame>
      <p:pic>
        <p:nvPicPr>
          <p:cNvPr id="5" name="Picture 4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B57D7A3E-054B-8662-43C6-E4C3D4916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99422" y="971550"/>
            <a:ext cx="2812203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54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Amount Requested Greater Than $200K – KG vs KB</a:t>
            </a:r>
            <a:endParaRPr lang="en-US" dirty="0"/>
          </a:p>
        </p:txBody>
      </p:sp>
      <p:pic>
        <p:nvPicPr>
          <p:cNvPr id="4" name="Picture 2" descr="C:\Users\MDavis\AppData\Local\Microsoft\Windows\Temporary Internet Files\Content.Outlook\VJ8KJUJC\TOC_200toHigh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166" y="613289"/>
            <a:ext cx="5608482" cy="420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ltGray">
          <a:xfrm>
            <a:off x="2223304" y="1047749"/>
            <a:ext cx="45164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B2B2B2"/>
              </a:buClr>
              <a:buSzPct val="7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B2B2B2"/>
              </a:buClr>
              <a:buSzPct val="7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B2B2B2"/>
              </a:buClr>
              <a:buSzPct val="7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B2B2B2"/>
              </a:buClr>
              <a:buSzPct val="75000"/>
              <a:buFont typeface="Wingdings" pitchFamily="2" charset="2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None/>
            </a:pPr>
            <a:r>
              <a:rPr lang="en-US" sz="1200" dirty="0"/>
              <a:t>Amount Requested: 200,000+</a:t>
            </a:r>
          </a:p>
        </p:txBody>
      </p:sp>
    </p:spTree>
    <p:extLst>
      <p:ext uri="{BB962C8B-B14F-4D97-AF65-F5344CB8AC3E}">
        <p14:creationId xmlns:p14="http://schemas.microsoft.com/office/powerpoint/2010/main" val="410986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of predict power – Start-up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FICO vs. SBSS 7.0: Known good-bad population</a:t>
            </a:r>
          </a:p>
        </p:txBody>
      </p:sp>
      <p:pic>
        <p:nvPicPr>
          <p:cNvPr id="5" name="Picture 2" descr="C:\Users\MDavis\AppData\Local\Microsoft\Windows\Temporary Internet Files\Content.Outlook\VJ8KJUJC\SBSS7_ROC_Curve_(_Right_and_Left_) (2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71550"/>
            <a:ext cx="5299276" cy="367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833731"/>
              </p:ext>
            </p:extLst>
          </p:nvPr>
        </p:nvGraphicFramePr>
        <p:xfrm>
          <a:off x="5127586" y="1331087"/>
          <a:ext cx="3673514" cy="29515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43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9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42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69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596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+mj-lt"/>
                        </a:rPr>
                        <a:t>Score</a:t>
                      </a:r>
                      <a:endParaRPr lang="en-US" sz="1800" b="0" dirty="0">
                        <a:effectLst/>
                        <a:latin typeface="+mj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F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>
                          <a:effectLst/>
                          <a:latin typeface="+mj-lt"/>
                        </a:rPr>
                        <a:t>KS</a:t>
                      </a:r>
                      <a:endParaRPr lang="en-US" sz="1200" b="0">
                        <a:effectLst/>
                        <a:latin typeface="+mj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  <a:latin typeface="+mj-lt"/>
                        </a:rPr>
                        <a:t>Div</a:t>
                      </a:r>
                      <a:endParaRPr lang="en-US" sz="1200" b="0" dirty="0">
                        <a:effectLst/>
                        <a:latin typeface="+mj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>
                          <a:effectLst/>
                          <a:latin typeface="+mj-lt"/>
                        </a:rPr>
                        <a:t>ROC area</a:t>
                      </a:r>
                      <a:endParaRPr lang="en-US" sz="1200" b="0">
                        <a:effectLst/>
                        <a:latin typeface="+mj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+mj-lt"/>
                        </a:rPr>
                        <a:t>Gini</a:t>
                      </a:r>
                      <a:endParaRPr lang="en-US" sz="1200" b="0" dirty="0">
                        <a:effectLst/>
                        <a:latin typeface="+mj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820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>
                          <a:effectLst/>
                          <a:latin typeface="+mj-lt"/>
                        </a:rPr>
                        <a:t>FICO 8</a:t>
                      </a:r>
                      <a:endParaRPr lang="en-US" sz="1800" b="0">
                        <a:effectLst/>
                        <a:latin typeface="+mj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F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34.26</a:t>
                      </a:r>
                      <a:endParaRPr lang="en-US" sz="12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0.503</a:t>
                      </a:r>
                      <a:endParaRPr lang="en-US" sz="12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0.738</a:t>
                      </a:r>
                      <a:endParaRPr lang="en-US" sz="12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0.476</a:t>
                      </a:r>
                      <a:endParaRPr lang="en-US" sz="12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738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+mj-lt"/>
                        </a:rPr>
                        <a:t>SBSS 7.0 – Startup – </a:t>
                      </a:r>
                      <a:r>
                        <a:rPr lang="en-US" sz="1200" b="0" dirty="0" err="1">
                          <a:effectLst/>
                          <a:latin typeface="+mj-lt"/>
                        </a:rPr>
                        <a:t>Cons+App</a:t>
                      </a:r>
                      <a:endParaRPr lang="en-US" sz="1800" b="0" dirty="0">
                        <a:effectLst/>
                        <a:latin typeface="+mj-lt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F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40.88</a:t>
                      </a:r>
                      <a:endParaRPr lang="en-US" sz="12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1.101</a:t>
                      </a:r>
                      <a:endParaRPr lang="en-US" sz="12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0.770</a:t>
                      </a:r>
                      <a:endParaRPr lang="en-US" sz="12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0.539</a:t>
                      </a:r>
                      <a:endParaRPr lang="en-US" sz="12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584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D18BF-15C4-4B64-B41B-CF474157D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 Validation Results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E7F528-8730-4E9F-9B93-2AFA8B1757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FinTech Score Distribution and ‘Bad’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526DF-9AAF-4BF0-98AC-E5764805CC0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42900" y="1120037"/>
            <a:ext cx="3349625" cy="1985159"/>
          </a:xfrm>
        </p:spPr>
        <p:txBody>
          <a:bodyPr/>
          <a:lstStyle/>
          <a:p>
            <a:pPr lvl="0">
              <a:spcBef>
                <a:spcPts val="1800"/>
              </a:spcBef>
            </a:pPr>
            <a:r>
              <a:rPr lang="en-US" sz="1400" dirty="0"/>
              <a:t>To assess the risk rank ordering. </a:t>
            </a:r>
          </a:p>
          <a:p>
            <a:pPr lvl="1">
              <a:spcBef>
                <a:spcPts val="1800"/>
              </a:spcBef>
              <a:buClr>
                <a:schemeClr val="accent1"/>
              </a:buClr>
            </a:pPr>
            <a:r>
              <a:rPr lang="en-US" sz="1400" dirty="0"/>
              <a:t>Higher the score lower the bad rate.</a:t>
            </a:r>
          </a:p>
          <a:p>
            <a:pPr lvl="1">
              <a:spcBef>
                <a:spcPts val="1800"/>
              </a:spcBef>
              <a:buClr>
                <a:schemeClr val="accent1"/>
              </a:buClr>
            </a:pPr>
            <a:r>
              <a:rPr lang="en-US" sz="1400" dirty="0"/>
              <a:t>Or Higher the score higher the odds (goods/</a:t>
            </a:r>
            <a:r>
              <a:rPr lang="en-US" sz="1400" dirty="0" err="1"/>
              <a:t>bads</a:t>
            </a:r>
            <a:r>
              <a:rPr lang="en-US" sz="1400" dirty="0"/>
              <a:t>).</a:t>
            </a:r>
          </a:p>
          <a:p>
            <a:pPr lvl="0">
              <a:spcBef>
                <a:spcPts val="1800"/>
              </a:spcBef>
            </a:pPr>
            <a:r>
              <a:rPr lang="en-US" sz="1400" dirty="0"/>
              <a:t>Well distributed scores, reduced score clumping in particular score ranges.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EE49E9-4804-4D08-A442-2E2910B3B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9484" y="981218"/>
            <a:ext cx="4509609" cy="375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41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F7397-1F2A-4C28-BD1C-D627F9517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 Validation Results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31F34E-3175-45D5-9616-D7660AEF88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Large Northeastern Bank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875A06F-08A7-4FD8-9328-85E8BC6970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7351814"/>
              </p:ext>
            </p:extLst>
          </p:nvPr>
        </p:nvGraphicFramePr>
        <p:xfrm>
          <a:off x="1414238" y="1977963"/>
          <a:ext cx="6325362" cy="2841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e 6">
            <a:extLst>
              <a:ext uri="{FF2B5EF4-FFF2-40B4-BE49-F238E27FC236}">
                <a16:creationId xmlns:a16="http://schemas.microsoft.com/office/drawing/2014/main" id="{03770B6D-EDD7-10F5-ABBF-DACC4F8C00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6747005"/>
              </p:ext>
            </p:extLst>
          </p:nvPr>
        </p:nvGraphicFramePr>
        <p:xfrm>
          <a:off x="1066800" y="972229"/>
          <a:ext cx="7010400" cy="10057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380529514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3600693182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3105660090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2288233738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1838678772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1053194821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3038782123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3043636784"/>
                    </a:ext>
                  </a:extLst>
                </a:gridCol>
              </a:tblGrid>
              <a:tr h="297127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j-lt"/>
                        </a:rPr>
                        <a:t>Score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F9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dirty="0">
                          <a:solidFill>
                            <a:schemeClr val="bg1"/>
                          </a:solidFill>
                          <a:latin typeface="+mj-lt"/>
                        </a:rPr>
                        <a:t>Divergence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dirty="0">
                          <a:solidFill>
                            <a:schemeClr val="bg1"/>
                          </a:solidFill>
                          <a:latin typeface="+mj-lt"/>
                        </a:rPr>
                        <a:t>ROC 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dirty="0">
                          <a:solidFill>
                            <a:schemeClr val="bg1"/>
                          </a:solidFill>
                          <a:latin typeface="+mj-lt"/>
                        </a:rPr>
                        <a:t>Gini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dirty="0">
                          <a:solidFill>
                            <a:schemeClr val="bg1"/>
                          </a:solidFill>
                          <a:latin typeface="+mj-lt"/>
                        </a:rPr>
                        <a:t>KS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dirty="0">
                          <a:solidFill>
                            <a:schemeClr val="bg1"/>
                          </a:solidFill>
                          <a:latin typeface="+mj-lt"/>
                        </a:rPr>
                        <a:t>KS Score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dirty="0">
                          <a:solidFill>
                            <a:schemeClr val="bg1"/>
                          </a:solidFill>
                          <a:latin typeface="+mj-lt"/>
                        </a:rPr>
                        <a:t>KS Percentile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dirty="0">
                          <a:solidFill>
                            <a:schemeClr val="bg1"/>
                          </a:solidFill>
                          <a:latin typeface="+mj-lt"/>
                        </a:rPr>
                        <a:t>R-Squared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1486495"/>
                  </a:ext>
                </a:extLst>
              </a:tr>
              <a:tr h="29712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+mj-lt"/>
                        </a:rPr>
                        <a:t>SBSS6*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F9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dirty="0">
                          <a:solidFill>
                            <a:schemeClr val="tx1"/>
                          </a:solidFill>
                          <a:latin typeface="Outfit" pitchFamily="2" charset="0"/>
                        </a:rPr>
                        <a:t>0.182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dirty="0">
                          <a:solidFill>
                            <a:schemeClr val="tx1"/>
                          </a:solidFill>
                          <a:latin typeface="Outfit" pitchFamily="2" charset="0"/>
                        </a:rPr>
                        <a:t>0.618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dirty="0">
                          <a:solidFill>
                            <a:schemeClr val="tx1"/>
                          </a:solidFill>
                          <a:latin typeface="Outfit" pitchFamily="2" charset="0"/>
                        </a:rPr>
                        <a:t>0.235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dirty="0">
                          <a:solidFill>
                            <a:schemeClr val="tx1"/>
                          </a:solidFill>
                          <a:latin typeface="Outfit" pitchFamily="2" charset="0"/>
                        </a:rPr>
                        <a:t>18.996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dirty="0">
                          <a:solidFill>
                            <a:schemeClr val="tx1"/>
                          </a:solidFill>
                          <a:latin typeface="Outfit" pitchFamily="2" charset="0"/>
                        </a:rPr>
                        <a:t>178.000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dirty="0">
                          <a:solidFill>
                            <a:schemeClr val="tx1"/>
                          </a:solidFill>
                          <a:latin typeface="Outfit" pitchFamily="2" charset="0"/>
                        </a:rPr>
                        <a:t>41.0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dirty="0">
                          <a:solidFill>
                            <a:schemeClr val="tx1"/>
                          </a:solidFill>
                          <a:latin typeface="Outfit" pitchFamily="2" charset="0"/>
                        </a:rPr>
                        <a:t>0.007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343806"/>
                  </a:ext>
                </a:extLst>
              </a:tr>
              <a:tr h="29712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+mj-lt"/>
                        </a:rPr>
                        <a:t>SBSS7*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F9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dirty="0">
                          <a:solidFill>
                            <a:schemeClr val="tx1"/>
                          </a:solidFill>
                          <a:latin typeface="Outfit" pitchFamily="2" charset="0"/>
                        </a:rPr>
                        <a:t>0.339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dirty="0">
                          <a:solidFill>
                            <a:schemeClr val="tx1"/>
                          </a:solidFill>
                          <a:latin typeface="Outfit" pitchFamily="2" charset="0"/>
                        </a:rPr>
                        <a:t>0.664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dirty="0">
                          <a:solidFill>
                            <a:schemeClr val="tx1"/>
                          </a:solidFill>
                          <a:latin typeface="Outfit" pitchFamily="2" charset="0"/>
                        </a:rPr>
                        <a:t>0.327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dirty="0">
                          <a:solidFill>
                            <a:schemeClr val="tx1"/>
                          </a:solidFill>
                          <a:latin typeface="Outfit" pitchFamily="2" charset="0"/>
                        </a:rPr>
                        <a:t>25.302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dirty="0">
                          <a:solidFill>
                            <a:schemeClr val="tx1"/>
                          </a:solidFill>
                          <a:latin typeface="Outfit" pitchFamily="2" charset="0"/>
                        </a:rPr>
                        <a:t>195.000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dirty="0">
                          <a:solidFill>
                            <a:schemeClr val="tx1"/>
                          </a:solidFill>
                          <a:latin typeface="Outfit" pitchFamily="2" charset="0"/>
                        </a:rPr>
                        <a:t>36.7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dirty="0">
                          <a:solidFill>
                            <a:schemeClr val="tx1"/>
                          </a:solidFill>
                          <a:latin typeface="Outfit" pitchFamily="2" charset="0"/>
                        </a:rPr>
                        <a:t>0.013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5178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517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6C583-37CD-4DA2-B191-71187FA03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October 2020 Validation - SBSS 7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89E7F1-0DFE-41F2-A2F9-D15F3F381B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&gt;$10B Midwest Bank, Performance March 2017 - March 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CB8C0-66C8-4220-9663-4B03C53C938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42901" y="2144366"/>
            <a:ext cx="3855995" cy="800219"/>
          </a:xfrm>
        </p:spPr>
        <p:txBody>
          <a:bodyPr/>
          <a:lstStyle/>
          <a:p>
            <a:pPr>
              <a:spcBef>
                <a:spcPts val="2400"/>
              </a:spcBef>
            </a:pPr>
            <a:r>
              <a:rPr lang="en-US" dirty="0"/>
              <a:t>K-S of 37.5 @ 195</a:t>
            </a:r>
          </a:p>
          <a:p>
            <a:pPr>
              <a:spcBef>
                <a:spcPts val="2400"/>
              </a:spcBef>
            </a:pPr>
            <a:r>
              <a:rPr lang="en-US" dirty="0"/>
              <a:t>PDO (Points to Double Odds) – 15.815</a:t>
            </a:r>
          </a:p>
        </p:txBody>
      </p:sp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1A923572-77B6-4458-B173-2EC92D353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8896" y="1286693"/>
            <a:ext cx="4602203" cy="3211315"/>
          </a:xfrm>
          <a:prstGeom prst="rect">
            <a:avLst/>
          </a:prstGeom>
          <a:ln>
            <a:solidFill>
              <a:srgbClr val="8A99A3"/>
            </a:solidFill>
          </a:ln>
        </p:spPr>
      </p:pic>
    </p:spTree>
    <p:extLst>
      <p:ext uri="{BB962C8B-B14F-4D97-AF65-F5344CB8AC3E}">
        <p14:creationId xmlns:p14="http://schemas.microsoft.com/office/powerpoint/2010/main" val="399971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use the Bankruptcy Score</a:t>
            </a:r>
          </a:p>
        </p:txBody>
      </p:sp>
      <p:pic>
        <p:nvPicPr>
          <p:cNvPr id="5" name="Picture 3" descr="C:\Users\MDavis\AppData\Local\Microsoft\Windows\Temporary Internet Files\Content.Outlook\VJ8KJUJC\SBSS7_Risk_ROC_Curve_(_Right_and_Left_) (2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788" y="926698"/>
            <a:ext cx="5333917" cy="3784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42900" y="2162468"/>
            <a:ext cx="3541888" cy="1046440"/>
          </a:xfrm>
        </p:spPr>
        <p:txBody>
          <a:bodyPr/>
          <a:lstStyle/>
          <a:p>
            <a:pPr>
              <a:spcBef>
                <a:spcPts val="2400"/>
              </a:spcBef>
              <a:buFont typeface="Arial" pitchFamily="34" charset="0"/>
              <a:buChar char="•"/>
            </a:pPr>
            <a:r>
              <a:rPr lang="en-US" dirty="0"/>
              <a:t>SBSS 7.0 Bankruptcy Score to be used in conjunction with SBSS 7.0 Risk Scores.</a:t>
            </a:r>
          </a:p>
          <a:p>
            <a:pPr>
              <a:spcBef>
                <a:spcPts val="2400"/>
              </a:spcBef>
              <a:buFont typeface="Arial" pitchFamily="34" charset="0"/>
              <a:buChar char="•"/>
            </a:pPr>
            <a:r>
              <a:rPr lang="en-US" dirty="0"/>
              <a:t>Better prediction of bankruptcy.</a:t>
            </a:r>
          </a:p>
        </p:txBody>
      </p:sp>
    </p:spTree>
    <p:extLst>
      <p:ext uri="{BB962C8B-B14F-4D97-AF65-F5344CB8AC3E}">
        <p14:creationId xmlns:p14="http://schemas.microsoft.com/office/powerpoint/2010/main" val="294667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F8D657-8288-582C-FEC0-C6B56AAA84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19716" y="2036715"/>
            <a:ext cx="7081384" cy="738664"/>
          </a:xfrm>
        </p:spPr>
        <p:txBody>
          <a:bodyPr/>
          <a:lstStyle/>
          <a:p>
            <a:r>
              <a:rPr lang="en-US" sz="4800" dirty="0"/>
              <a:t>Explanation of Metrics</a:t>
            </a:r>
          </a:p>
        </p:txBody>
      </p:sp>
    </p:spTree>
    <p:extLst>
      <p:ext uri="{BB962C8B-B14F-4D97-AF65-F5344CB8AC3E}">
        <p14:creationId xmlns:p14="http://schemas.microsoft.com/office/powerpoint/2010/main" val="315462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rmLoc_AGB">
            <a:extLst>
              <a:ext uri="{FF2B5EF4-FFF2-40B4-BE49-F238E27FC236}">
                <a16:creationId xmlns:a16="http://schemas.microsoft.com/office/drawing/2014/main" id="{F8A7AF90-2AFD-2487-0989-B26EDB5F3C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220" y="647960"/>
            <a:ext cx="4273025" cy="304042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A6366D-6E16-45F9-92F9-B95CCECD5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Trade off curves (AKA ROC Curve)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536723-FA0F-4513-A09F-4B79E48250BF}"/>
              </a:ext>
            </a:extLst>
          </p:cNvPr>
          <p:cNvSpPr txBox="1">
            <a:spLocks/>
          </p:cNvSpPr>
          <p:nvPr/>
        </p:nvSpPr>
        <p:spPr bwMode="black">
          <a:xfrm>
            <a:off x="587184" y="826018"/>
            <a:ext cx="3143250" cy="32316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4572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6496"/>
              </a:buClr>
              <a:buSzPct val="80000"/>
              <a:buFont typeface="Arial"/>
              <a:buChar char="•"/>
              <a:defRPr lang="en-US" sz="1800" kern="1200" baseline="0" smtClean="0">
                <a:solidFill>
                  <a:schemeClr val="tx2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515938" indent="-228600" algn="l" defTabSz="4572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6496"/>
              </a:buClr>
              <a:buSzPct val="80000"/>
              <a:buFont typeface="Verdana" panose="020B0604030504040204" pitchFamily="34" charset="0"/>
              <a:buChar char="─"/>
              <a:defRPr lang="en-US" sz="1600" kern="1200" smtClean="0">
                <a:solidFill>
                  <a:schemeClr val="tx2"/>
                </a:solidFill>
                <a:latin typeface="+mn-lt"/>
                <a:ea typeface="+mn-ea"/>
                <a:cs typeface="Roboto Light"/>
              </a:defRPr>
            </a:lvl2pPr>
            <a:lvl3pPr marL="800100" indent="-171450" algn="l" defTabSz="4572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6496"/>
              </a:buClr>
              <a:buSzPct val="80000"/>
              <a:buFont typeface="Arial"/>
              <a:buChar char="•"/>
              <a:defRPr lang="en-US" sz="1400" b="0" i="0" kern="1200" smtClean="0">
                <a:solidFill>
                  <a:schemeClr val="tx2"/>
                </a:solidFill>
                <a:latin typeface="+mn-lt"/>
                <a:ea typeface="+mn-ea"/>
                <a:cs typeface="Roboto Light"/>
              </a:defRPr>
            </a:lvl3pPr>
            <a:lvl4pPr marL="1090613" indent="-228600" algn="l" defTabSz="4572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6496"/>
              </a:buClr>
              <a:buSzPct val="80000"/>
              <a:buFont typeface="Arial" panose="020B0604020202020204" pitchFamily="34" charset="0"/>
              <a:buChar char="•"/>
              <a:defRPr lang="en-US" sz="1200" kern="1200" dirty="0">
                <a:solidFill>
                  <a:schemeClr val="tx2"/>
                </a:solidFill>
                <a:latin typeface="Roboto Light"/>
                <a:ea typeface="+mn-ea"/>
                <a:cs typeface="Roboto Light"/>
              </a:defRPr>
            </a:lvl4pPr>
            <a:lvl5pPr marL="1257300" indent="-165100" algn="l" defTabSz="4572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6496"/>
              </a:buClr>
              <a:buSzPct val="80000"/>
              <a:buFont typeface="Arial"/>
              <a:buChar char="•"/>
              <a:defRPr sz="1600" b="0" i="0" kern="1200">
                <a:solidFill>
                  <a:schemeClr val="tx2"/>
                </a:solidFill>
                <a:latin typeface="Roboto Light"/>
                <a:ea typeface="+mn-ea"/>
                <a:cs typeface="Roboto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500" dirty="0"/>
              <a:t>The purpose of a model is to separate goods from </a:t>
            </a:r>
            <a:r>
              <a:rPr lang="en-US" sz="1500" dirty="0" err="1"/>
              <a:t>bads</a:t>
            </a:r>
            <a:endParaRPr lang="en-US" sz="15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5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500" dirty="0"/>
              <a:t>At the point of scoring 10% of the population, the SBSS 7.0 score identifies 32% of the ‘</a:t>
            </a:r>
            <a:r>
              <a:rPr lang="en-US" sz="1500" dirty="0" err="1"/>
              <a:t>bads</a:t>
            </a:r>
            <a:r>
              <a:rPr lang="en-US" sz="1500" dirty="0"/>
              <a:t>’.   </a:t>
            </a:r>
            <a:r>
              <a:rPr lang="en-US" sz="1500" b="1" dirty="0">
                <a:solidFill>
                  <a:srgbClr val="FF0000"/>
                </a:solidFill>
              </a:rPr>
              <a:t>1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5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500" dirty="0"/>
              <a:t>At the point of scoring 40% of the , the population SBSS 7.0 score identifies 80% of the ‘</a:t>
            </a:r>
            <a:r>
              <a:rPr lang="en-US" sz="1500" dirty="0" err="1"/>
              <a:t>bads</a:t>
            </a:r>
            <a:r>
              <a:rPr lang="en-US" sz="1500" dirty="0"/>
              <a:t>’.   </a:t>
            </a:r>
            <a:r>
              <a:rPr lang="en-US" sz="1500" b="1" dirty="0">
                <a:solidFill>
                  <a:srgbClr val="FF0000"/>
                </a:solidFill>
              </a:rPr>
              <a:t>2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5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500" dirty="0"/>
              <a:t>The Area Under the Curve or ROC is the percentage of the figure that is covered under the curve.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BD37CB-6406-4729-AF49-26E12D219129}"/>
              </a:ext>
            </a:extLst>
          </p:cNvPr>
          <p:cNvSpPr txBox="1"/>
          <p:nvPr/>
        </p:nvSpPr>
        <p:spPr>
          <a:xfrm>
            <a:off x="5323781" y="3526799"/>
            <a:ext cx="200888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500" dirty="0"/>
              <a:t>Percent all population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6C6717-CFB0-4FA3-9E4F-4E7B3C410C77}"/>
              </a:ext>
            </a:extLst>
          </p:cNvPr>
          <p:cNvSpPr txBox="1"/>
          <p:nvPr/>
        </p:nvSpPr>
        <p:spPr>
          <a:xfrm rot="5400000">
            <a:off x="3472824" y="2163686"/>
            <a:ext cx="156645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500" dirty="0"/>
              <a:t>Percent all </a:t>
            </a:r>
            <a:r>
              <a:rPr lang="en-US" sz="1500" dirty="0" err="1"/>
              <a:t>bads</a:t>
            </a:r>
            <a:endParaRPr lang="en-US" sz="15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92197-C3F0-4DD5-9D53-1D24878B1E07}"/>
              </a:ext>
            </a:extLst>
          </p:cNvPr>
          <p:cNvSpPr/>
          <p:nvPr/>
        </p:nvSpPr>
        <p:spPr>
          <a:xfrm>
            <a:off x="4447759" y="1620788"/>
            <a:ext cx="323166" cy="457200"/>
          </a:xfrm>
          <a:prstGeom prst="rect">
            <a:avLst/>
          </a:prstGeom>
          <a:noFill/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dirty="0">
                <a:solidFill>
                  <a:srgbClr val="FF0000"/>
                </a:solidFill>
                <a:ea typeface="Roboto Regular" pitchFamily="2" charset="0"/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816DFE-AD88-4BE8-A6B4-B4E0F53013A6}"/>
              </a:ext>
            </a:extLst>
          </p:cNvPr>
          <p:cNvSpPr/>
          <p:nvPr/>
        </p:nvSpPr>
        <p:spPr>
          <a:xfrm>
            <a:off x="5212684" y="888777"/>
            <a:ext cx="323166" cy="457200"/>
          </a:xfrm>
          <a:prstGeom prst="rect">
            <a:avLst/>
          </a:prstGeom>
          <a:noFill/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dirty="0">
                <a:solidFill>
                  <a:srgbClr val="FF0000"/>
                </a:solidFill>
                <a:ea typeface="Roboto Regular" pitchFamily="2" charset="0"/>
              </a:rPr>
              <a:t>2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48EAC1F5-F144-12C2-EEDD-A9784F181445}"/>
              </a:ext>
            </a:extLst>
          </p:cNvPr>
          <p:cNvSpPr/>
          <p:nvPr/>
        </p:nvSpPr>
        <p:spPr>
          <a:xfrm>
            <a:off x="5580743" y="1117377"/>
            <a:ext cx="166914" cy="268737"/>
          </a:xfrm>
          <a:prstGeom prst="downArrow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>
              <a:solidFill>
                <a:schemeClr val="bg1"/>
              </a:solidFill>
              <a:ea typeface="Roboto Regular" pitchFamily="2" charset="0"/>
            </a:endParaRP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68D4C01A-EB27-8361-1A53-7F43629DF4B9}"/>
              </a:ext>
            </a:extLst>
          </p:cNvPr>
          <p:cNvSpPr/>
          <p:nvPr/>
        </p:nvSpPr>
        <p:spPr>
          <a:xfrm>
            <a:off x="4596472" y="2190899"/>
            <a:ext cx="166914" cy="268737"/>
          </a:xfrm>
          <a:prstGeom prst="downArrow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en-US">
              <a:solidFill>
                <a:schemeClr val="bg1"/>
              </a:solidFill>
              <a:ea typeface="Roboto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432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B61B113-47B5-10AE-C74A-A9E296B10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Customer K-S Measurement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4BBB4B-4A95-BB23-5100-908E46DC59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1017690-B249-44DA-E82A-055864C29E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7297906"/>
              </p:ext>
            </p:extLst>
          </p:nvPr>
        </p:nvGraphicFramePr>
        <p:xfrm>
          <a:off x="2928149" y="951367"/>
          <a:ext cx="5872951" cy="3011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EA02BC1-FAE9-A254-8DE2-5E1F19E51A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118974"/>
              </p:ext>
            </p:extLst>
          </p:nvPr>
        </p:nvGraphicFramePr>
        <p:xfrm>
          <a:off x="435427" y="951367"/>
          <a:ext cx="1138913" cy="39261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862">
                  <a:extLst>
                    <a:ext uri="{9D8B030D-6E8A-4147-A177-3AD203B41FA5}">
                      <a16:colId xmlns:a16="http://schemas.microsoft.com/office/drawing/2014/main" val="2346647011"/>
                    </a:ext>
                  </a:extLst>
                </a:gridCol>
                <a:gridCol w="321638">
                  <a:extLst>
                    <a:ext uri="{9D8B030D-6E8A-4147-A177-3AD203B41FA5}">
                      <a16:colId xmlns:a16="http://schemas.microsoft.com/office/drawing/2014/main" val="534146396"/>
                    </a:ext>
                  </a:extLst>
                </a:gridCol>
                <a:gridCol w="321638">
                  <a:extLst>
                    <a:ext uri="{9D8B030D-6E8A-4147-A177-3AD203B41FA5}">
                      <a16:colId xmlns:a16="http://schemas.microsoft.com/office/drawing/2014/main" val="217369105"/>
                    </a:ext>
                  </a:extLst>
                </a:gridCol>
                <a:gridCol w="278775">
                  <a:extLst>
                    <a:ext uri="{9D8B030D-6E8A-4147-A177-3AD203B41FA5}">
                      <a16:colId xmlns:a16="http://schemas.microsoft.com/office/drawing/2014/main" val="3169503528"/>
                    </a:ext>
                  </a:extLst>
                </a:gridCol>
              </a:tblGrid>
              <a:tr h="1121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Score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Bads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Goods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Change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3589433512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0.30%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0.30%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2638804635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105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1.00%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1.00%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3142995608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1.30%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1.30%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4110342390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1.30%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1.30%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3816060213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2.00%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2.00%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2069150289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2.70%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2.70%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1131800951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5.70%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0.10%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5.60%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3934426467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7.40%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0.30%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7.10%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2926481996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9.40%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0.50%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8.90%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1586138538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13.10%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0.01%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13.09%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3255259894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15.20%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1.40%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13.80%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3371668991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18.90%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1.90%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17.00%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899795273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24.90%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4.00%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20.90%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461318989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32.30%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6.40%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25.90%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749964760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38.70%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9.40%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29.30%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2134991189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46.10%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13.70%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32.40%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2105706302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53.50%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18.20%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35.30%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998379934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60.30%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24.10%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36.20%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3070496451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190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67.30%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30.30%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37.00%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4035132473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195</a:t>
                      </a:r>
                      <a:endParaRPr lang="en-US" sz="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75.40%</a:t>
                      </a:r>
                      <a:endParaRPr lang="en-US" sz="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37.90%</a:t>
                      </a:r>
                      <a:endParaRPr lang="en-US" sz="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37.50%</a:t>
                      </a:r>
                      <a:endParaRPr lang="en-US" sz="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796378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81.80%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46.50%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35.30%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4139631967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87.90%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57.00%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30.90%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568245370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91.20%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67.60%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23.60%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2059649568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94.20%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76.70%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17.50%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1828923474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96.60%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86.20%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10.40%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3033452759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99.00%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93.10%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5.90%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1313649783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99.70%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96.40%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3.30%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911385113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99.70%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98.40%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1.30%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4137696719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99.30%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0.70%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143171167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99.50%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0.50%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3179180705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99.70%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0.30%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562491982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99.80%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0.20%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1016197186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2398831995"/>
                  </a:ext>
                </a:extLst>
              </a:tr>
              <a:tr h="1121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0.00%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5" marR="1275" marT="1275" marB="0" anchor="b"/>
                </a:tc>
                <a:extLst>
                  <a:ext uri="{0D108BD9-81ED-4DB2-BD59-A6C34878D82A}">
                    <a16:rowId xmlns:a16="http://schemas.microsoft.com/office/drawing/2014/main" val="3133695394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55982339-7AB0-0DD3-6A66-C55C56A98DCB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28149" y="4177719"/>
            <a:ext cx="6076748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34290" rIns="34290">
            <a:spAutoFit/>
          </a:bodyPr>
          <a:lstStyle/>
          <a:p>
            <a:pPr marL="171450" indent="-171450"/>
            <a:r>
              <a:rPr lang="en-US" sz="900" dirty="0"/>
              <a:t>K-S is the most commonly recognized measurement of model performance.</a:t>
            </a:r>
            <a:r>
              <a:rPr lang="en-US" sz="900" dirty="0">
                <a:latin typeface="Century Gothic" pitchFamily="34" charset="0"/>
              </a:rPr>
              <a:t>  It </a:t>
            </a:r>
            <a:r>
              <a:rPr lang="en-US" sz="900" dirty="0"/>
              <a:t>measures the maximum degree of separation between “goods” and “</a:t>
            </a:r>
            <a:r>
              <a:rPr lang="en-US" sz="900" dirty="0" err="1"/>
              <a:t>bads</a:t>
            </a:r>
            <a:r>
              <a:rPr lang="en-US" sz="900" dirty="0"/>
              <a:t>” by calculating the difference, in cumulative percent-to-total for each, at every score percentile group. While K-S is calculated for each score interval, the maximum value across all intervals is used as the score performance metric. A K-S value of 1.00 would indicate perfect separation.</a:t>
            </a:r>
            <a:endParaRPr lang="en-US" sz="9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0703A1-BB1F-0B66-7DC4-B5C63DF35C4A}"/>
              </a:ext>
            </a:extLst>
          </p:cNvPr>
          <p:cNvSpPr/>
          <p:nvPr/>
        </p:nvSpPr>
        <p:spPr>
          <a:xfrm>
            <a:off x="5056028" y="3752283"/>
            <a:ext cx="1617191" cy="42091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000" dirty="0">
                <a:solidFill>
                  <a:schemeClr val="bg1">
                    <a:lumMod val="25000"/>
                  </a:schemeClr>
                </a:solidFill>
                <a:ea typeface="Roboto Regular" pitchFamily="2" charset="0"/>
              </a:rPr>
              <a:t>SBSS Score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6DC8EF-B031-DC2C-2717-F48E626B88AC}"/>
              </a:ext>
            </a:extLst>
          </p:cNvPr>
          <p:cNvSpPr txBox="1"/>
          <p:nvPr/>
        </p:nvSpPr>
        <p:spPr>
          <a:xfrm rot="16200000">
            <a:off x="1447266" y="2259857"/>
            <a:ext cx="28009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745331">
              <a:tabLst>
                <a:tab pos="354806" algn="l"/>
                <a:tab pos="710804" algn="l"/>
                <a:tab pos="1065610" algn="l"/>
              </a:tabLst>
            </a:pPr>
            <a:r>
              <a:rPr lang="en-US" sz="1000" dirty="0">
                <a:solidFill>
                  <a:schemeClr val="bg1">
                    <a:lumMod val="25000"/>
                  </a:schemeClr>
                </a:solidFill>
              </a:rPr>
              <a:t>Cumulative % of Applicants</a:t>
            </a:r>
          </a:p>
        </p:txBody>
      </p:sp>
    </p:spTree>
    <p:extLst>
      <p:ext uri="{BB962C8B-B14F-4D97-AF65-F5344CB8AC3E}">
        <p14:creationId xmlns:p14="http://schemas.microsoft.com/office/powerpoint/2010/main" val="33849209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CFF43-8101-4520-A79B-3F938A391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/>
              <a:t>Evaluating Scorecards - Kolmogorov-Smirnov (K-S)</a:t>
            </a:r>
            <a:endParaRPr lang="en-US" dirty="0"/>
          </a:p>
        </p:txBody>
      </p:sp>
      <p:sp>
        <p:nvSpPr>
          <p:cNvPr id="4" name="Line 3">
            <a:extLst>
              <a:ext uri="{FF2B5EF4-FFF2-40B4-BE49-F238E27FC236}">
                <a16:creationId xmlns:a16="http://schemas.microsoft.com/office/drawing/2014/main" id="{45E6502F-7050-4B7F-ADE5-15476BDC1D4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33600" y="825104"/>
            <a:ext cx="0" cy="274915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sz="135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8724D7-CC37-433F-BB38-5109AFAE0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3297" y="2590800"/>
            <a:ext cx="79890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5239" tIns="21101" rIns="15239" bIns="21101"/>
          <a:lstStyle/>
          <a:p>
            <a:pPr algn="ctr" defTabSz="745331">
              <a:lnSpc>
                <a:spcPts val="1997"/>
              </a:lnSpc>
              <a:tabLst>
                <a:tab pos="354806" algn="l"/>
                <a:tab pos="710804" algn="l"/>
                <a:tab pos="1065610" algn="l"/>
              </a:tabLst>
            </a:pPr>
            <a:r>
              <a:rPr lang="en-US" sz="1875" b="1">
                <a:solidFill>
                  <a:schemeClr val="folHlink"/>
                </a:solidFill>
              </a:rPr>
              <a:t>GOODS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0A9763-8DB8-4085-8F94-D13B2626F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7348" y="1834754"/>
            <a:ext cx="759619" cy="29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5239" tIns="21101" rIns="15239" bIns="21101"/>
          <a:lstStyle/>
          <a:p>
            <a:pPr algn="ctr" defTabSz="745331">
              <a:lnSpc>
                <a:spcPts val="1997"/>
              </a:lnSpc>
              <a:tabLst>
                <a:tab pos="354806" algn="l"/>
                <a:tab pos="710804" algn="l"/>
                <a:tab pos="1065610" algn="l"/>
              </a:tabLst>
            </a:pPr>
            <a:r>
              <a:rPr lang="en-US" sz="1875" b="1">
                <a:solidFill>
                  <a:schemeClr val="tx2"/>
                </a:solidFill>
              </a:rPr>
              <a:t>BADS</a:t>
            </a:r>
          </a:p>
        </p:txBody>
      </p:sp>
      <p:sp>
        <p:nvSpPr>
          <p:cNvPr id="7" name="Line 6">
            <a:extLst>
              <a:ext uri="{FF2B5EF4-FFF2-40B4-BE49-F238E27FC236}">
                <a16:creationId xmlns:a16="http://schemas.microsoft.com/office/drawing/2014/main" id="{6C9CA4DF-FFE2-467E-8793-74D63400DC3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35982" y="3586163"/>
            <a:ext cx="506611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7F4F662-1EED-419F-BA42-825A6992B8F7}"/>
              </a:ext>
            </a:extLst>
          </p:cNvPr>
          <p:cNvGrpSpPr>
            <a:grpSpLocks/>
          </p:cNvGrpSpPr>
          <p:nvPr/>
        </p:nvGrpSpPr>
        <p:grpSpPr bwMode="auto">
          <a:xfrm>
            <a:off x="2299097" y="3531394"/>
            <a:ext cx="4813697" cy="110729"/>
            <a:chOff x="983" y="3469"/>
            <a:chExt cx="4099" cy="94"/>
          </a:xfrm>
        </p:grpSpPr>
        <p:sp>
          <p:nvSpPr>
            <p:cNvPr id="9" name="Line 8">
              <a:extLst>
                <a:ext uri="{FF2B5EF4-FFF2-40B4-BE49-F238E27FC236}">
                  <a16:creationId xmlns:a16="http://schemas.microsoft.com/office/drawing/2014/main" id="{B82B1C11-7DBC-4DC2-8D7A-2FFE963ECF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61" y="3478"/>
              <a:ext cx="0" cy="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10" name="Line 9">
              <a:extLst>
                <a:ext uri="{FF2B5EF4-FFF2-40B4-BE49-F238E27FC236}">
                  <a16:creationId xmlns:a16="http://schemas.microsoft.com/office/drawing/2014/main" id="{9C83D7FD-70D2-4771-B336-35B1CDE624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56" y="3478"/>
              <a:ext cx="0" cy="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11" name="Line 10">
              <a:extLst>
                <a:ext uri="{FF2B5EF4-FFF2-40B4-BE49-F238E27FC236}">
                  <a16:creationId xmlns:a16="http://schemas.microsoft.com/office/drawing/2014/main" id="{1F1827E9-3B5C-4B70-9922-D122F640F5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84" y="3478"/>
              <a:ext cx="0" cy="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12" name="Line 11">
              <a:extLst>
                <a:ext uri="{FF2B5EF4-FFF2-40B4-BE49-F238E27FC236}">
                  <a16:creationId xmlns:a16="http://schemas.microsoft.com/office/drawing/2014/main" id="{E178BE5A-04F8-4FF1-B466-5F076E8914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29" y="3478"/>
              <a:ext cx="0" cy="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13" name="Line 12">
              <a:extLst>
                <a:ext uri="{FF2B5EF4-FFF2-40B4-BE49-F238E27FC236}">
                  <a16:creationId xmlns:a16="http://schemas.microsoft.com/office/drawing/2014/main" id="{EC9F5780-A730-4D77-92FE-D843EF5150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61" y="3478"/>
              <a:ext cx="0" cy="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14" name="Line 13">
              <a:extLst>
                <a:ext uri="{FF2B5EF4-FFF2-40B4-BE49-F238E27FC236}">
                  <a16:creationId xmlns:a16="http://schemas.microsoft.com/office/drawing/2014/main" id="{5CC32D7D-7BC0-4DAA-9A10-3D3E767FF9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89" y="3478"/>
              <a:ext cx="0" cy="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15" name="Line 14">
              <a:extLst>
                <a:ext uri="{FF2B5EF4-FFF2-40B4-BE49-F238E27FC236}">
                  <a16:creationId xmlns:a16="http://schemas.microsoft.com/office/drawing/2014/main" id="{D6B8F3FE-A872-420C-9BED-CC292AF96D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92" y="3478"/>
              <a:ext cx="0" cy="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16" name="Line 15">
              <a:extLst>
                <a:ext uri="{FF2B5EF4-FFF2-40B4-BE49-F238E27FC236}">
                  <a16:creationId xmlns:a16="http://schemas.microsoft.com/office/drawing/2014/main" id="{A3053570-CF25-4391-BAD7-5BE7FE2EC2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12" y="3478"/>
              <a:ext cx="0" cy="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17" name="Line 16">
              <a:extLst>
                <a:ext uri="{FF2B5EF4-FFF2-40B4-BE49-F238E27FC236}">
                  <a16:creationId xmlns:a16="http://schemas.microsoft.com/office/drawing/2014/main" id="{0ABEDA0A-6D35-4742-AB70-C7F2699FA8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82" y="3478"/>
              <a:ext cx="0" cy="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18" name="Line 17">
              <a:extLst>
                <a:ext uri="{FF2B5EF4-FFF2-40B4-BE49-F238E27FC236}">
                  <a16:creationId xmlns:a16="http://schemas.microsoft.com/office/drawing/2014/main" id="{B6BE9B38-0601-438E-96CF-E786774C6B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83" y="3469"/>
              <a:ext cx="0" cy="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19" name="Line 18">
              <a:extLst>
                <a:ext uri="{FF2B5EF4-FFF2-40B4-BE49-F238E27FC236}">
                  <a16:creationId xmlns:a16="http://schemas.microsoft.com/office/drawing/2014/main" id="{D3FDC112-4B9F-49C2-8BF2-E087BC113C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58" y="3478"/>
              <a:ext cx="0" cy="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 sz="1350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16808C13-3F3A-4579-8E15-C19FBA8BB461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419100" y="2232422"/>
            <a:ext cx="227647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5239" tIns="21101" rIns="15239" bIns="21101"/>
          <a:lstStyle/>
          <a:p>
            <a:pPr algn="ctr" defTabSz="745331">
              <a:tabLst>
                <a:tab pos="354806" algn="l"/>
                <a:tab pos="710804" algn="l"/>
                <a:tab pos="1065610" algn="l"/>
              </a:tabLst>
            </a:pPr>
            <a:r>
              <a:rPr lang="en-US" sz="1200" dirty="0"/>
              <a:t>CUMULATIVE % OF APPLICANTS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95FC1B7-DDF8-4691-9EA3-ABEA5FB3B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292" y="3581400"/>
            <a:ext cx="5298281" cy="377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5239" tIns="21101" rIns="15239" bIns="21101"/>
          <a:lstStyle/>
          <a:p>
            <a:pPr algn="r" defTabSz="745331">
              <a:lnSpc>
                <a:spcPts val="1847"/>
              </a:lnSpc>
              <a:tabLst>
                <a:tab pos="394097" algn="l"/>
                <a:tab pos="838200" algn="l"/>
                <a:tab pos="1371600" algn="l"/>
                <a:tab pos="1903810" algn="l"/>
                <a:tab pos="2396729" algn="l"/>
                <a:tab pos="2871788" algn="l"/>
                <a:tab pos="3458766" algn="l"/>
                <a:tab pos="3900488" algn="l"/>
                <a:tab pos="4393406" algn="l"/>
                <a:tab pos="4839891" algn="l"/>
              </a:tabLst>
            </a:pPr>
            <a:r>
              <a:rPr lang="en-US" sz="1050"/>
              <a:t>80	100	120	140	160	180	 200 	220	240	260	280</a:t>
            </a:r>
          </a:p>
        </p:txBody>
      </p:sp>
      <p:sp>
        <p:nvSpPr>
          <p:cNvPr id="22" name="Line 21">
            <a:extLst>
              <a:ext uri="{FF2B5EF4-FFF2-40B4-BE49-F238E27FC236}">
                <a16:creationId xmlns:a16="http://schemas.microsoft.com/office/drawing/2014/main" id="{A35BB77E-2458-456C-A0E2-94F57AF9D5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55356" y="1797844"/>
            <a:ext cx="0" cy="11811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anchor="ctr"/>
          <a:lstStyle/>
          <a:p>
            <a:endParaRPr lang="en-US" sz="1350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3D20FCA5-16E7-4E2F-948A-03DA8E5C465E}"/>
              </a:ext>
            </a:extLst>
          </p:cNvPr>
          <p:cNvSpPr>
            <a:spLocks/>
          </p:cNvSpPr>
          <p:nvPr/>
        </p:nvSpPr>
        <p:spPr bwMode="auto">
          <a:xfrm>
            <a:off x="2141935" y="1046560"/>
            <a:ext cx="5161359" cy="2446734"/>
          </a:xfrm>
          <a:custGeom>
            <a:avLst/>
            <a:gdLst/>
            <a:ahLst/>
            <a:cxnLst>
              <a:cxn ang="0">
                <a:pos x="0" y="1980"/>
              </a:cxn>
              <a:cxn ang="0">
                <a:pos x="2211" y="1568"/>
              </a:cxn>
              <a:cxn ang="0">
                <a:pos x="3016" y="454"/>
              </a:cxn>
              <a:cxn ang="0">
                <a:pos x="4396" y="0"/>
              </a:cxn>
            </a:cxnLst>
            <a:rect l="0" t="0" r="r" b="b"/>
            <a:pathLst>
              <a:path w="4396" h="1980">
                <a:moveTo>
                  <a:pt x="0" y="1980"/>
                </a:moveTo>
                <a:cubicBezTo>
                  <a:pt x="854" y="1901"/>
                  <a:pt x="1708" y="1822"/>
                  <a:pt x="2211" y="1568"/>
                </a:cubicBezTo>
                <a:cubicBezTo>
                  <a:pt x="2714" y="1314"/>
                  <a:pt x="2652" y="715"/>
                  <a:pt x="3016" y="454"/>
                </a:cubicBezTo>
                <a:cubicBezTo>
                  <a:pt x="3380" y="193"/>
                  <a:pt x="3888" y="96"/>
                  <a:pt x="4396" y="0"/>
                </a:cubicBezTo>
              </a:path>
            </a:pathLst>
          </a:custGeom>
          <a:noFill/>
          <a:ln w="57150">
            <a:solidFill>
              <a:schemeClr val="folHlink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 sz="1350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292FEA71-74A9-4D22-B521-11AE90B9885E}"/>
              </a:ext>
            </a:extLst>
          </p:cNvPr>
          <p:cNvSpPr>
            <a:spLocks/>
          </p:cNvSpPr>
          <p:nvPr/>
        </p:nvSpPr>
        <p:spPr bwMode="auto">
          <a:xfrm>
            <a:off x="2141935" y="1037035"/>
            <a:ext cx="5151834" cy="2446734"/>
          </a:xfrm>
          <a:custGeom>
            <a:avLst/>
            <a:gdLst/>
            <a:ahLst/>
            <a:cxnLst>
              <a:cxn ang="0">
                <a:pos x="0" y="2082"/>
              </a:cxn>
              <a:cxn ang="0">
                <a:pos x="1551" y="1414"/>
              </a:cxn>
              <a:cxn ang="0">
                <a:pos x="2579" y="325"/>
              </a:cxn>
              <a:cxn ang="0">
                <a:pos x="4388" y="0"/>
              </a:cxn>
            </a:cxnLst>
            <a:rect l="0" t="0" r="r" b="b"/>
            <a:pathLst>
              <a:path w="4388" h="2082">
                <a:moveTo>
                  <a:pt x="0" y="2082"/>
                </a:moveTo>
                <a:cubicBezTo>
                  <a:pt x="560" y="1894"/>
                  <a:pt x="1121" y="1707"/>
                  <a:pt x="1551" y="1414"/>
                </a:cubicBezTo>
                <a:cubicBezTo>
                  <a:pt x="1981" y="1121"/>
                  <a:pt x="2106" y="561"/>
                  <a:pt x="2579" y="325"/>
                </a:cubicBezTo>
                <a:cubicBezTo>
                  <a:pt x="3052" y="89"/>
                  <a:pt x="4087" y="54"/>
                  <a:pt x="4388" y="0"/>
                </a:cubicBezTo>
              </a:path>
            </a:pathLst>
          </a:custGeom>
          <a:noFill/>
          <a:ln w="571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3802B4-A355-4958-836C-2F6CAC516B67}"/>
              </a:ext>
            </a:extLst>
          </p:cNvPr>
          <p:cNvSpPr>
            <a:spLocks noChangeArrowheads="1"/>
          </p:cNvSpPr>
          <p:nvPr/>
        </p:nvSpPr>
        <p:spPr bwMode="auto">
          <a:xfrm rot="21600000">
            <a:off x="3713560" y="3875484"/>
            <a:ext cx="1969294" cy="23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5239" tIns="21101" rIns="15239" bIns="21101"/>
          <a:lstStyle/>
          <a:p>
            <a:pPr algn="ctr" defTabSz="745331">
              <a:tabLst>
                <a:tab pos="354806" algn="l"/>
                <a:tab pos="710804" algn="l"/>
                <a:tab pos="1065610" algn="l"/>
              </a:tabLst>
            </a:pPr>
            <a:r>
              <a:rPr lang="en-US" sz="1350" dirty="0"/>
              <a:t>SCORE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1080F0F-92A9-4F5B-AC0F-456D3E73C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1" y="698897"/>
            <a:ext cx="51792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5239" tIns="21101" rIns="15239" bIns="21101"/>
          <a:lstStyle/>
          <a:p>
            <a:pPr algn="r" defTabSz="745331">
              <a:lnSpc>
                <a:spcPts val="1847"/>
              </a:lnSpc>
              <a:tabLst>
                <a:tab pos="394097" algn="l"/>
                <a:tab pos="838200" algn="l"/>
                <a:tab pos="1371600" algn="l"/>
                <a:tab pos="1903810" algn="l"/>
                <a:tab pos="2396729" algn="l"/>
                <a:tab pos="2871788" algn="l"/>
                <a:tab pos="3458766" algn="l"/>
                <a:tab pos="3900488" algn="l"/>
                <a:tab pos="4393406" algn="l"/>
                <a:tab pos="4839891" algn="l"/>
              </a:tabLst>
            </a:pPr>
            <a:r>
              <a:rPr lang="en-US" sz="1050"/>
              <a:t>100%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B55C0E4-E6E9-4180-9334-A02900DF1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9010" y="3328988"/>
            <a:ext cx="51792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5239" tIns="21101" rIns="15239" bIns="21101"/>
          <a:lstStyle/>
          <a:p>
            <a:pPr algn="r" defTabSz="745331">
              <a:lnSpc>
                <a:spcPts val="1847"/>
              </a:lnSpc>
              <a:tabLst>
                <a:tab pos="394097" algn="l"/>
                <a:tab pos="838200" algn="l"/>
                <a:tab pos="1371600" algn="l"/>
                <a:tab pos="1903810" algn="l"/>
                <a:tab pos="2396729" algn="l"/>
                <a:tab pos="2871788" algn="l"/>
                <a:tab pos="3458766" algn="l"/>
                <a:tab pos="3900488" algn="l"/>
                <a:tab pos="4393406" algn="l"/>
                <a:tab pos="4839891" algn="l"/>
              </a:tabLst>
            </a:pPr>
            <a:r>
              <a:rPr lang="en-US" sz="1050"/>
              <a:t>0%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E4689E-7944-4829-8157-59E014625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1791" y="2038350"/>
            <a:ext cx="797719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5239" tIns="21101" rIns="15239" bIns="21101"/>
          <a:lstStyle/>
          <a:p>
            <a:pPr defTabSz="745331">
              <a:lnSpc>
                <a:spcPts val="1997"/>
              </a:lnSpc>
              <a:tabLst>
                <a:tab pos="354806" algn="l"/>
                <a:tab pos="710804" algn="l"/>
                <a:tab pos="1065610" algn="l"/>
              </a:tabLst>
            </a:pPr>
            <a:r>
              <a:rPr lang="en-US" sz="1875" b="1"/>
              <a:t>K-S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AEF43AE-EB17-4EB4-84A9-E01FAA54D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8217" y="778669"/>
            <a:ext cx="3525440" cy="296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5239" tIns="21101" rIns="15239" bIns="21101"/>
          <a:lstStyle/>
          <a:p>
            <a:pPr algn="ctr" defTabSz="745331">
              <a:lnSpc>
                <a:spcPts val="1997"/>
              </a:lnSpc>
              <a:tabLst>
                <a:tab pos="354806" algn="l"/>
                <a:tab pos="710804" algn="l"/>
                <a:tab pos="1065610" algn="l"/>
              </a:tabLst>
            </a:pPr>
            <a:r>
              <a:rPr lang="en-US" sz="1500" b="1"/>
              <a:t>Calculating the K-S Statistic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5E821C9-0F59-4AA3-9B87-15B67385D004}"/>
              </a:ext>
            </a:extLst>
          </p:cNvPr>
          <p:cNvSpPr>
            <a:spLocks noChangeArrowheads="1"/>
          </p:cNvSpPr>
          <p:nvPr/>
        </p:nvSpPr>
        <p:spPr bwMode="gray">
          <a:xfrm>
            <a:off x="1369219" y="4219576"/>
            <a:ext cx="6280547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34290" rIns="34290">
            <a:spAutoFit/>
          </a:bodyPr>
          <a:lstStyle/>
          <a:p>
            <a:pPr marL="171450" indent="-171450"/>
            <a:r>
              <a:rPr lang="en-US" sz="900" dirty="0"/>
              <a:t>K-S is the most commonly recognized measurement of model performance.</a:t>
            </a:r>
            <a:r>
              <a:rPr lang="en-US" sz="900" dirty="0">
                <a:latin typeface="Century Gothic" pitchFamily="34" charset="0"/>
              </a:rPr>
              <a:t>  It </a:t>
            </a:r>
            <a:r>
              <a:rPr lang="en-US" sz="900" dirty="0"/>
              <a:t>measures the maximum degree of separation between “goods” and “</a:t>
            </a:r>
            <a:r>
              <a:rPr lang="en-US" sz="900" dirty="0" err="1"/>
              <a:t>bads</a:t>
            </a:r>
            <a:r>
              <a:rPr lang="en-US" sz="900" dirty="0"/>
              <a:t>” by calculating the difference, in cumulative percent-to-total for each, at every score percentile group. While K-S is calculated for each score interval, the maximum value across all intervals is used as the score performance metric. A K-S value of 1.00 would indicate perfect separation.</a:t>
            </a:r>
            <a:endParaRPr lang="en-US" sz="900" b="1" dirty="0"/>
          </a:p>
        </p:txBody>
      </p:sp>
    </p:spTree>
    <p:extLst>
      <p:ext uri="{BB962C8B-B14F-4D97-AF65-F5344CB8AC3E}">
        <p14:creationId xmlns:p14="http://schemas.microsoft.com/office/powerpoint/2010/main" val="3712654346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Theme Master">
  <a:themeElements>
    <a:clrScheme name="FW22">
      <a:dk1>
        <a:srgbClr val="1F323F"/>
      </a:dk1>
      <a:lt1>
        <a:srgbClr val="FAFBFA"/>
      </a:lt1>
      <a:dk2>
        <a:srgbClr val="304451"/>
      </a:dk2>
      <a:lt2>
        <a:srgbClr val="EFF2F2"/>
      </a:lt2>
      <a:accent1>
        <a:srgbClr val="0B69F0"/>
      </a:accent1>
      <a:accent2>
        <a:srgbClr val="9188FC"/>
      </a:accent2>
      <a:accent3>
        <a:srgbClr val="00D39D"/>
      </a:accent3>
      <a:accent4>
        <a:srgbClr val="FE7049"/>
      </a:accent4>
      <a:accent5>
        <a:srgbClr val="57E5E8"/>
      </a:accent5>
      <a:accent6>
        <a:srgbClr val="04C6FF"/>
      </a:accent6>
      <a:hlink>
        <a:srgbClr val="296BF5"/>
      </a:hlink>
      <a:folHlink>
        <a:srgbClr val="80A7FB"/>
      </a:folHlink>
    </a:clrScheme>
    <a:fontScheme name="FICO">
      <a:majorFont>
        <a:latin typeface="Outfit SemiBold"/>
        <a:ea typeface=""/>
        <a:cs typeface=""/>
      </a:majorFont>
      <a:minorFont>
        <a:latin typeface="Outfi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6350">
          <a:solidFill>
            <a:schemeClr val="accent1"/>
          </a:solidFill>
        </a:ln>
        <a:effectLst/>
      </a:spPr>
      <a:bodyPr rtlCol="0" anchor="ctr"/>
      <a:lstStyle>
        <a:defPPr algn="ctr">
          <a:lnSpc>
            <a:spcPct val="90000"/>
          </a:lnSpc>
          <a:spcBef>
            <a:spcPts val="600"/>
          </a:spcBef>
          <a:defRPr smtClean="0">
            <a:solidFill>
              <a:schemeClr val="bg1"/>
            </a:solidFill>
            <a:ea typeface="Roboto Regular" pitchFamily="2" charset="0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 anchor="ctr" anchorCtr="0">
        <a:spAutoFit/>
      </a:bodyPr>
      <a:lstStyle>
        <a:defPPr algn="l">
          <a:lnSpc>
            <a:spcPct val="90000"/>
          </a:lnSpc>
          <a:spcBef>
            <a:spcPts val="600"/>
          </a:spcBef>
          <a:defRPr sz="1600" dirty="0" smtClean="0">
            <a:latin typeface="+mn-lt"/>
            <a:ea typeface="Roboto Regular" pitchFamily="2" charset="0"/>
          </a:defRPr>
        </a:defPPr>
      </a:lstStyle>
    </a:txDef>
  </a:objectDefaults>
  <a:extraClrSchemeLst/>
  <a:custClrLst>
    <a:custClr name="Limed Spruce">
      <a:srgbClr val="304552"/>
    </a:custClr>
    <a:custClr name="Downriver">
      <a:srgbClr val="0F295D"/>
    </a:custClr>
    <a:custClr name="Jacarta">
      <a:srgbClr val="342F66"/>
    </a:custClr>
    <a:custClr name="Bottle Green">
      <a:srgbClr val="003B2C"/>
    </a:custClr>
    <a:custClr name="Espresso">
      <a:srgbClr val="662D1E"/>
    </a:custClr>
    <a:custClr name="Plantation">
      <a:srgbClr val="1E4F50"/>
    </a:custClr>
    <a:custClr name="Teal Blue">
      <a:srgbClr val="005066"/>
    </a:custClr>
    <a:custClr name="Horses Neck">
      <a:srgbClr val="554400"/>
    </a:custClr>
    <a:custClr name="Buccaneer">
      <a:srgbClr val="662A2D"/>
    </a:custClr>
    <a:custClr name="Wine Berry">
      <a:srgbClr val="582235"/>
    </a:custClr>
    <a:custClr name="Nevada">
      <a:srgbClr val="53707A"/>
    </a:custClr>
    <a:custClr name="Bay of Many">
      <a:srgbClr val="173F90"/>
    </a:custClr>
    <a:custClr name="Victoria">
      <a:srgbClr val="4F4699"/>
    </a:custClr>
    <a:custClr name="Green Pea">
      <a:srgbClr val="005C3F"/>
    </a:custClr>
    <a:custClr name="Cumin">
      <a:srgbClr val="99432C"/>
    </a:custClr>
    <a:custClr name="Paradiso">
      <a:srgbClr val="318183"/>
    </a:custClr>
    <a:custClr name="Jelly Bean">
      <a:srgbClr val="007799"/>
    </a:custClr>
    <a:custClr name="Hacienda">
      <a:srgbClr val="8A7300"/>
    </a:custClr>
    <a:custClr name="Tosca">
      <a:srgbClr val="993F43"/>
    </a:custClr>
    <a:custClr name="Camelot">
      <a:srgbClr val="8B3654"/>
    </a:custClr>
    <a:custClr name="Regent Gray">
      <a:srgbClr val="8A99A3"/>
    </a:custClr>
    <a:custClr name="Cerulean Blue">
      <a:srgbClr val="2056C3"/>
    </a:custClr>
    <a:custClr name="Slateblue">
      <a:srgbClr val="695ECC"/>
    </a:custClr>
    <a:custClr name="Eucalyptus">
      <a:srgbClr val="00855D"/>
    </a:custClr>
    <a:custClr name="Mojo">
      <a:srgbClr val="C35132"/>
    </a:custClr>
    <a:custClr name="Fountain Blue">
      <a:srgbClr val="45B4B6"/>
    </a:custClr>
    <a:custClr name="Cerulean">
      <a:srgbClr val="00A4D1"/>
    </a:custClr>
    <a:custClr name="Galliano">
      <a:srgbClr val="CCAB00"/>
    </a:custClr>
    <a:custClr name="Mahogany">
      <a:srgbClr val="C94A51"/>
    </a:custClr>
    <a:custClr name="Blush">
      <a:srgbClr val="BE4972"/>
    </a:custClr>
    <a:custClr name="Iron">
      <a:srgbClr val="D0D6DA"/>
    </a:custClr>
    <a:custClr name="Portage">
      <a:srgbClr val="7FA7FA"/>
    </a:custClr>
    <a:custClr name="Biloba Flower">
      <a:srgbClr val="B5ACFF"/>
    </a:custClr>
    <a:custClr name="Turquoise">
      <a:srgbClr val="66E5C5"/>
    </a:custClr>
    <a:custClr name="Vivid Tangerine">
      <a:srgbClr val="FFA992"/>
    </a:custClr>
    <a:custClr name="Riptide">
      <a:srgbClr val="9BFDF2"/>
    </a:custClr>
    <a:custClr name="Sky Blue">
      <a:srgbClr val="66DDFF"/>
    </a:custClr>
    <a:custClr name="Gold">
      <a:srgbClr val="FFD600"/>
    </a:custClr>
    <a:custClr name="Carnation">
      <a:srgbClr val="FF6970"/>
    </a:custClr>
    <a:custClr name="Brink Pink">
      <a:srgbClr val="FA618D"/>
    </a:custClr>
    <a:custClr name="Off White">
      <a:srgbClr val="E7EAEC"/>
    </a:custClr>
    <a:custClr name="Hawkes Blue">
      <a:srgbClr val="D3E1FD"/>
    </a:custClr>
    <a:custClr name="Blue Chalk">
      <a:srgbClr val="E6E3FF"/>
    </a:custClr>
    <a:custClr name="Mint Tulip">
      <a:srgbClr val="CCF6EC"/>
    </a:custClr>
    <a:custClr name="Cinderella">
      <a:srgbClr val="FFE2DB"/>
    </a:custClr>
    <a:custClr name="White Ice">
      <a:srgbClr val="DEFAF3"/>
    </a:custClr>
    <a:custClr name="Onahau">
      <a:srgbClr val="C6EDF8"/>
    </a:custClr>
    <a:custClr name="Picasso">
      <a:srgbClr val="FFEF99"/>
    </a:custClr>
    <a:custClr name="Your Pink">
      <a:srgbClr val="FFC3C6"/>
    </a:custClr>
    <a:custClr name="Pink">
      <a:srgbClr val="FDC0D1"/>
    </a:custClr>
  </a:custClrLst>
  <a:extLst>
    <a:ext uri="{05A4C25C-085E-4340-85A3-A5531E510DB2}">
      <thm15:themeFamily xmlns:thm15="http://schemas.microsoft.com/office/thememl/2012/main" name="New22" id="{AF87F6A9-7F88-BD40-8363-233B85A470BC}" vid="{1DFD8DC6-21F1-3040-A9D8-845521B1364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Light Theme Master</Template>
  <TotalTime>45537</TotalTime>
  <Words>2566</Words>
  <Application>Microsoft Office PowerPoint</Application>
  <PresentationFormat>On-screen Show (16:9)</PresentationFormat>
  <Paragraphs>636</Paragraphs>
  <Slides>35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8" baseType="lpstr">
      <vt:lpstr>Arial</vt:lpstr>
      <vt:lpstr>Calibri</vt:lpstr>
      <vt:lpstr>Century Gothic</vt:lpstr>
      <vt:lpstr>Outfit</vt:lpstr>
      <vt:lpstr>Outfit ExtraLight</vt:lpstr>
      <vt:lpstr>Outfit Light</vt:lpstr>
      <vt:lpstr>Outfit Medium</vt:lpstr>
      <vt:lpstr>Outfit SemiBold</vt:lpstr>
      <vt:lpstr>Roboto Light</vt:lpstr>
      <vt:lpstr>Roboto Regular</vt:lpstr>
      <vt:lpstr>Sharp Sans Semibold</vt:lpstr>
      <vt:lpstr>Wingdings</vt:lpstr>
      <vt:lpstr>Light Theme Master</vt:lpstr>
      <vt:lpstr>Small Business Scoring ServiceSM</vt:lpstr>
      <vt:lpstr>Agenda</vt:lpstr>
      <vt:lpstr>Sample of Small Business Clients Using FICO LiquidCredit SBSS</vt:lpstr>
      <vt:lpstr>What Data is used in the Models?</vt:lpstr>
      <vt:lpstr>The Breadth of FICO® Small Business Scoring ServiceSM solution </vt:lpstr>
      <vt:lpstr>FICO® LiquidCredit® Service Workflow</vt:lpstr>
      <vt:lpstr>Models are Situation-Dependent</vt:lpstr>
      <vt:lpstr>LiquidCredit Small Business Scoring Service</vt:lpstr>
      <vt:lpstr>How a Score is determined when Two Principals are Presented</vt:lpstr>
      <vt:lpstr>How a Score is determined when Two Principals are Presented</vt:lpstr>
      <vt:lpstr>Adopting FICO® SBSS Provides Lenders Multiple Benefits</vt:lpstr>
      <vt:lpstr>What do I get for my SBSS spend?</vt:lpstr>
      <vt:lpstr>PowerPoint Presentation</vt:lpstr>
      <vt:lpstr>Comparison of predictive power</vt:lpstr>
      <vt:lpstr>Overall SBSS Odds to Score Ratio</vt:lpstr>
      <vt:lpstr>SBSS 7 Metrics: Term Loan/Line of Credit Models</vt:lpstr>
      <vt:lpstr>Area Under the Curve – Term/LOC – Experian Business Data</vt:lpstr>
      <vt:lpstr>SBSS 7.0 with and without Equifax/SBFE Performance</vt:lpstr>
      <vt:lpstr>PowerPoint Presentation</vt:lpstr>
      <vt:lpstr>PowerPoint Presentation</vt:lpstr>
      <vt:lpstr>SBSS Pricing</vt:lpstr>
      <vt:lpstr>PowerPoint Presentation</vt:lpstr>
      <vt:lpstr>PowerPoint Presentation</vt:lpstr>
      <vt:lpstr>PowerPoint Presentation</vt:lpstr>
      <vt:lpstr>Data effects on large transactions for Term/LOC models</vt:lpstr>
      <vt:lpstr>Amount Requested Greater Than $200K – KG vs KB</vt:lpstr>
      <vt:lpstr>Comparison of predict power – Start-up</vt:lpstr>
      <vt:lpstr>Customer Validation Results</vt:lpstr>
      <vt:lpstr>Customer Validation Results</vt:lpstr>
      <vt:lpstr>October 2020 Validation - SBSS 7</vt:lpstr>
      <vt:lpstr>Why use the Bankruptcy Score</vt:lpstr>
      <vt:lpstr>PowerPoint Presentation</vt:lpstr>
      <vt:lpstr>Trade off curves (AKA ROC Curve)</vt:lpstr>
      <vt:lpstr>Sample Customer K-S Measurement</vt:lpstr>
      <vt:lpstr>Evaluating Scorecards - Kolmogorov-Smirnov (K-S)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Small Business Scoring ServiceSM</dc:title>
  <dc:creator>Mark Brown</dc:creator>
  <cp:lastModifiedBy>David Smith</cp:lastModifiedBy>
  <cp:revision>32</cp:revision>
  <dcterms:created xsi:type="dcterms:W3CDTF">2022-11-01T23:47:05Z</dcterms:created>
  <dcterms:modified xsi:type="dcterms:W3CDTF">2023-06-22T13:05:09Z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ffisync_UniqueId">
    <vt:lpwstr>120002</vt:lpwstr>
  </property>
  <property fmtid="{D5CDD505-2E9C-101B-9397-08002B2CF9AE}" pid="3" name="Jive_LatestUserAccountName">
    <vt:lpwstr>SteveStai@fico.com</vt:lpwstr>
  </property>
  <property fmtid="{D5CDD505-2E9C-101B-9397-08002B2CF9AE}" pid="4" name="Offisync_ProviderInitializationData">
    <vt:lpwstr>https://jive.fico.com</vt:lpwstr>
  </property>
  <property fmtid="{D5CDD505-2E9C-101B-9397-08002B2CF9AE}" pid="5" name="Offisync_ServerID">
    <vt:lpwstr>b6f14d0d-6b4a-4fe3-a4d6-f29e0a895200</vt:lpwstr>
  </property>
  <property fmtid="{D5CDD505-2E9C-101B-9397-08002B2CF9AE}" pid="6" name="Offisync_UpdateToken">
    <vt:lpwstr>4</vt:lpwstr>
  </property>
  <property fmtid="{D5CDD505-2E9C-101B-9397-08002B2CF9AE}" pid="7" name="Jive_VersionGuid">
    <vt:lpwstr>e8b852e5-4bec-4805-89aa-f4b02d33ca19</vt:lpwstr>
  </property>
  <property fmtid="{D5CDD505-2E9C-101B-9397-08002B2CF9AE}" pid="8" name="MSIP_Label_b002e552-5bac-4e77-a8f2-1e8fdcadcedf_Enabled">
    <vt:lpwstr>true</vt:lpwstr>
  </property>
  <property fmtid="{D5CDD505-2E9C-101B-9397-08002B2CF9AE}" pid="9" name="MSIP_Label_b002e552-5bac-4e77-a8f2-1e8fdcadcedf_SetDate">
    <vt:lpwstr>2022-02-17T20:06:52Z</vt:lpwstr>
  </property>
  <property fmtid="{D5CDD505-2E9C-101B-9397-08002B2CF9AE}" pid="10" name="MSIP_Label_b002e552-5bac-4e77-a8f2-1e8fdcadcedf_Method">
    <vt:lpwstr>Standard</vt:lpwstr>
  </property>
  <property fmtid="{D5CDD505-2E9C-101B-9397-08002B2CF9AE}" pid="11" name="MSIP_Label_b002e552-5bac-4e77-a8f2-1e8fdcadcedf_Name">
    <vt:lpwstr>defa4170-0d19-0005-0004-bc88714345d2</vt:lpwstr>
  </property>
  <property fmtid="{D5CDD505-2E9C-101B-9397-08002B2CF9AE}" pid="12" name="MSIP_Label_b002e552-5bac-4e77-a8f2-1e8fdcadcedf_SiteId">
    <vt:lpwstr>f9465cb1-7889-4d9a-b552-fdd0addf0eb1</vt:lpwstr>
  </property>
  <property fmtid="{D5CDD505-2E9C-101B-9397-08002B2CF9AE}" pid="13" name="MSIP_Label_b002e552-5bac-4e77-a8f2-1e8fdcadcedf_ActionId">
    <vt:lpwstr>1b6962d5-fdea-4d92-b2d8-243dc83d3002</vt:lpwstr>
  </property>
  <property fmtid="{D5CDD505-2E9C-101B-9397-08002B2CF9AE}" pid="14" name="MSIP_Label_b002e552-5bac-4e77-a8f2-1e8fdcadcedf_ContentBits">
    <vt:lpwstr>0</vt:lpwstr>
  </property>
</Properties>
</file>